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Proxima Nova" panose="020B0604020202020204" charset="0"/>
      <p:regular r:id="rId44"/>
      <p:bold r:id="rId45"/>
      <p:italic r:id="rId46"/>
      <p:boldItalic r:id="rId47"/>
    </p:embeddedFont>
    <p:embeddedFont>
      <p:font typeface="Quicksand" panose="020B0604020202020204" charset="0"/>
      <p:regular r:id="rId48"/>
      <p:bold r:id="rId49"/>
    </p:embeddedFont>
    <p:embeddedFont>
      <p:font typeface="Work Sans" pitchFamily="2" charset="0"/>
      <p:regular r:id="rId50"/>
      <p:bold r:id="rId51"/>
      <p:italic r:id="rId52"/>
      <p:boldItalic r:id="rId53"/>
    </p:embeddedFont>
    <p:embeddedFont>
      <p:font typeface="Work Sans Light"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618565-EAB9-4801-B63F-DD3ECC7B6978}">
  <a:tblStyle styleId="{D9618565-EAB9-4801-B63F-DD3ECC7B6978}"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A6379E5-CEB3-4A67-BAAB-B51C02428E6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0f7135819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0f71358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flow map shows the timeline for our gifted screening process. The green signifies universal screening. Each student receives a minimum of CogAT + GRS.  Majority of students also participate in fall MAP; fall MAP is valid achievement data. Other opportunities are available once certain criteria are met.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1a17266fe_0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1a17266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1a17266fe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1a17266f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0f7135819_0_1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0f713581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1a17266fe_0_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1a17266f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3fc299dc6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3fc299d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d2bb91c33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d2bb91c3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640"/>
              </a:spcBef>
              <a:spcAft>
                <a:spcPts val="1600"/>
              </a:spcAft>
              <a:buClr>
                <a:schemeClr val="dk1"/>
              </a:buClr>
              <a:buSzPts val="1100"/>
              <a:buFont typeface="Arial"/>
              <a:buNone/>
            </a:pPr>
            <a:r>
              <a:rPr lang="en" sz="1200">
                <a:solidFill>
                  <a:schemeClr val="dk1"/>
                </a:solidFill>
                <a:latin typeface="Calibri"/>
                <a:ea typeface="Calibri"/>
                <a:cs typeface="Calibri"/>
                <a:sym typeface="Calibri"/>
              </a:rPr>
              <a:t>Multiple factors, including a student’s proficiency level in English, EC status, time in the classroom, and educational experiences can impact how they perform on achievement and aptitude assessments. Students who demonstrate above average ability are provided with additional opportunities to demonstrate gifted traits and behaviors.</a:t>
            </a:r>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d2bb91c33_0_67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d2bb91c33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Capture all of the 7th, 8th, and 9th stanines-- above average performance-- allows students to demonstrate gifted traits and abilities in another way to create a comprehensive learner profile.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d2bb91c33_0_6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d2bb91c33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GRS used as first-range screening instrument. Teachers rate students via observational checklist in 6 domains.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GRS scores are not used in isolation-- they are used in combination (e.g. GRS +CogAT, GRS+portfolio, GRS+MAP)</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The higher the student’s T score/percentile on one or more of the gifted scales, the more likely the student is gifted.</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Expand ranges to include all of ‘very high probability’ and ‘high probability’ categories-- creates more opportunities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3fc299dc6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3fc299dc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1a17266fe_0_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1a17266fe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1a8a2bd68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1a8a2bd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d2bb91c33_0_5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d2bb91c33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pathways for identifying as gifted in CMS.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1ac43e745_0_9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1ac43e74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30f7135819_0_3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130f7135819_0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30f7135819_0_2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130f7135819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30f7135819_0_3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130f7135819_0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30f7135819_0_3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130f7135819_0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30f7135819_0_3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130f7135819_0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30f7135819_0_3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30f7135819_0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0f7135819_0_3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130f7135819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3fc299dc6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3fc299dc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30f7135819_0_3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student attends a Title-1 school and was provided a portfolio opportunity.</a:t>
            </a:r>
            <a:endParaRPr/>
          </a:p>
        </p:txBody>
      </p:sp>
      <p:sp>
        <p:nvSpPr>
          <p:cNvPr id="320" name="Google Shape;320;g130f7135819_0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d6cc54e60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d6cc54e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1a17266fe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1a17266f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41ac43e745_0_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41ac43e74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state requires that our district develop clearly outlined procedures for identifying and serving gifted students.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3fc299dc6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3fc299d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d9177c75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d9177c7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Ground us in Why? Take a moment to read the definition - a few things….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When we talk about gifted students: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perform or show the potential to perform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Intellectual, academic, or both</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Require differentiated services (AIG students have advanced learning needs - just like other students across our schools, when their needs are not met we see them disengage, underperform, not grow, show non-teacher pleasing behaviors, drop out) It is imperative that we identify these needs and provide serves to ensure their needs are met.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All cultures, economic strata &amp; area of human endeavor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d2bb91c33_0_4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d2bb91c33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CMS currently has 5 ways students can identify as gifted. Definitions align with state definitions. There are multiple pathways for identifying in a variety of capacities. Students have multiple opportunities to demonstrate areas of strength.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3fc299dc6_0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3fc299dc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1a17266fe_0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1a17266f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district employs best practices in gifted identification. All students are screened.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48725" y="3058625"/>
            <a:ext cx="49140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00000"/>
        </a:solidFill>
        <a:effectLst/>
      </p:bgPr>
    </p:bg>
    <p:spTree>
      <p:nvGrpSpPr>
        <p:cNvPr id="1" name="Shape 51"/>
        <p:cNvGrpSpPr/>
        <p:nvPr/>
      </p:nvGrpSpPr>
      <p:grpSpPr>
        <a:xfrm>
          <a:off x="0" y="0"/>
          <a:ext cx="0" cy="0"/>
          <a:chOff x="0" y="0"/>
          <a:chExt cx="0" cy="0"/>
        </a:xfrm>
      </p:grpSpPr>
      <p:sp>
        <p:nvSpPr>
          <p:cNvPr id="52" name="Google Shape;52;p11"/>
          <p:cNvSpPr/>
          <p:nvPr/>
        </p:nvSpPr>
        <p:spPr>
          <a:xfrm>
            <a:off x="198600" y="198600"/>
            <a:ext cx="8746800" cy="4760700"/>
          </a:xfrm>
          <a:prstGeom prst="frame">
            <a:avLst>
              <a:gd name="adj1" fmla="val 412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0" y="-1"/>
            <a:ext cx="9144000" cy="8283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4000"/>
              <a:buNone/>
              <a:defRPr sz="1800"/>
            </a:lvl2pPr>
            <a:lvl3pPr lvl="2" rtl="0">
              <a:spcBef>
                <a:spcPts val="0"/>
              </a:spcBef>
              <a:spcAft>
                <a:spcPts val="0"/>
              </a:spcAft>
              <a:buSzPts val="4000"/>
              <a:buNone/>
              <a:defRPr sz="1800"/>
            </a:lvl3pPr>
            <a:lvl4pPr lvl="3" rtl="0">
              <a:spcBef>
                <a:spcPts val="0"/>
              </a:spcBef>
              <a:spcAft>
                <a:spcPts val="0"/>
              </a:spcAft>
              <a:buSzPts val="4000"/>
              <a:buNone/>
              <a:defRPr sz="1800"/>
            </a:lvl4pPr>
            <a:lvl5pPr lvl="4" rtl="0">
              <a:spcBef>
                <a:spcPts val="0"/>
              </a:spcBef>
              <a:spcAft>
                <a:spcPts val="0"/>
              </a:spcAft>
              <a:buSzPts val="4000"/>
              <a:buNone/>
              <a:defRPr sz="1800"/>
            </a:lvl5pPr>
            <a:lvl6pPr lvl="5" rtl="0">
              <a:spcBef>
                <a:spcPts val="0"/>
              </a:spcBef>
              <a:spcAft>
                <a:spcPts val="0"/>
              </a:spcAft>
              <a:buSzPts val="4000"/>
              <a:buNone/>
              <a:defRPr sz="1800"/>
            </a:lvl6pPr>
            <a:lvl7pPr lvl="6" rtl="0">
              <a:spcBef>
                <a:spcPts val="0"/>
              </a:spcBef>
              <a:spcAft>
                <a:spcPts val="0"/>
              </a:spcAft>
              <a:buSzPts val="4000"/>
              <a:buNone/>
              <a:defRPr sz="1800"/>
            </a:lvl7pPr>
            <a:lvl8pPr lvl="7" rtl="0">
              <a:spcBef>
                <a:spcPts val="0"/>
              </a:spcBef>
              <a:spcAft>
                <a:spcPts val="0"/>
              </a:spcAft>
              <a:buSzPts val="4000"/>
              <a:buNone/>
              <a:defRPr sz="1800"/>
            </a:lvl8pPr>
            <a:lvl9pPr lvl="8" rtl="0">
              <a:spcBef>
                <a:spcPts val="0"/>
              </a:spcBef>
              <a:spcAft>
                <a:spcPts val="0"/>
              </a:spcAft>
              <a:buSzPts val="4000"/>
              <a:buNone/>
              <a:defRPr sz="1800"/>
            </a:lvl9pPr>
          </a:lstStyle>
          <a:p>
            <a:endParaRPr/>
          </a:p>
        </p:txBody>
      </p:sp>
      <p:sp>
        <p:nvSpPr>
          <p:cNvPr id="56" name="Google Shape;56;p12"/>
          <p:cNvSpPr txBox="1">
            <a:spLocks noGrp="1"/>
          </p:cNvSpPr>
          <p:nvPr>
            <p:ph type="body" idx="1"/>
          </p:nvPr>
        </p:nvSpPr>
        <p:spPr>
          <a:xfrm>
            <a:off x="100016" y="1017985"/>
            <a:ext cx="8829600" cy="3751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7" name="Google Shape;57;p12" descr="CMS Logo 485U ®.eps"/>
          <p:cNvPicPr preferRelativeResize="0"/>
          <p:nvPr/>
        </p:nvPicPr>
        <p:blipFill rotWithShape="1">
          <a:blip r:embed="rId2">
            <a:alphaModFix/>
          </a:blip>
          <a:srcRect/>
          <a:stretch/>
        </p:blipFill>
        <p:spPr>
          <a:xfrm>
            <a:off x="157864" y="4652034"/>
            <a:ext cx="994289" cy="424169"/>
          </a:xfrm>
          <a:prstGeom prst="rect">
            <a:avLst/>
          </a:prstGeom>
          <a:noFill/>
          <a:ln>
            <a:noFill/>
          </a:ln>
        </p:spPr>
      </p:pic>
      <p:sp>
        <p:nvSpPr>
          <p:cNvPr id="58" name="Google Shape;58;p12"/>
          <p:cNvSpPr/>
          <p:nvPr/>
        </p:nvSpPr>
        <p:spPr>
          <a:xfrm>
            <a:off x="0" y="828136"/>
            <a:ext cx="9144000" cy="34200"/>
          </a:xfrm>
          <a:prstGeom prst="rect">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12"/>
          <p:cNvSpPr txBox="1">
            <a:spLocks noGrp="1"/>
          </p:cNvSpPr>
          <p:nvPr>
            <p:ph type="sldNum" idx="12"/>
          </p:nvPr>
        </p:nvSpPr>
        <p:spPr>
          <a:xfrm>
            <a:off x="6717269" y="4820192"/>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Calibri"/>
                <a:ea typeface="Calibri"/>
                <a:cs typeface="Calibri"/>
                <a:sym typeface="Calibri"/>
              </a:defRPr>
            </a:lvl1pPr>
            <a:lvl2pPr marL="0" marR="0" lvl="1" indent="0" algn="r" rtl="0">
              <a:spcBef>
                <a:spcPts val="0"/>
              </a:spcBef>
              <a:buNone/>
              <a:defRPr sz="1200" b="1" i="0" u="none" strike="noStrike" cap="none">
                <a:solidFill>
                  <a:srgbClr val="888888"/>
                </a:solidFill>
                <a:latin typeface="Calibri"/>
                <a:ea typeface="Calibri"/>
                <a:cs typeface="Calibri"/>
                <a:sym typeface="Calibri"/>
              </a:defRPr>
            </a:lvl2pPr>
            <a:lvl3pPr marL="0" marR="0" lvl="2" indent="0" algn="r" rtl="0">
              <a:spcBef>
                <a:spcPts val="0"/>
              </a:spcBef>
              <a:buNone/>
              <a:defRPr sz="1200" b="1" i="0" u="none" strike="noStrike" cap="none">
                <a:solidFill>
                  <a:srgbClr val="888888"/>
                </a:solidFill>
                <a:latin typeface="Calibri"/>
                <a:ea typeface="Calibri"/>
                <a:cs typeface="Calibri"/>
                <a:sym typeface="Calibri"/>
              </a:defRPr>
            </a:lvl3pPr>
            <a:lvl4pPr marL="0" marR="0" lvl="3" indent="0" algn="r" rtl="0">
              <a:spcBef>
                <a:spcPts val="0"/>
              </a:spcBef>
              <a:buNone/>
              <a:defRPr sz="1200" b="1" i="0" u="none" strike="noStrike" cap="none">
                <a:solidFill>
                  <a:srgbClr val="888888"/>
                </a:solidFill>
                <a:latin typeface="Calibri"/>
                <a:ea typeface="Calibri"/>
                <a:cs typeface="Calibri"/>
                <a:sym typeface="Calibri"/>
              </a:defRPr>
            </a:lvl4pPr>
            <a:lvl5pPr marL="0" marR="0" lvl="4" indent="0" algn="r" rtl="0">
              <a:spcBef>
                <a:spcPts val="0"/>
              </a:spcBef>
              <a:buNone/>
              <a:defRPr sz="1200" b="1" i="0" u="none" strike="noStrike" cap="none">
                <a:solidFill>
                  <a:srgbClr val="888888"/>
                </a:solidFill>
                <a:latin typeface="Calibri"/>
                <a:ea typeface="Calibri"/>
                <a:cs typeface="Calibri"/>
                <a:sym typeface="Calibri"/>
              </a:defRPr>
            </a:lvl5pPr>
            <a:lvl6pPr marL="0" marR="0" lvl="5" indent="0" algn="r" rtl="0">
              <a:spcBef>
                <a:spcPts val="0"/>
              </a:spcBef>
              <a:buNone/>
              <a:defRPr sz="1200" b="1" i="0" u="none" strike="noStrike" cap="none">
                <a:solidFill>
                  <a:srgbClr val="888888"/>
                </a:solidFill>
                <a:latin typeface="Calibri"/>
                <a:ea typeface="Calibri"/>
                <a:cs typeface="Calibri"/>
                <a:sym typeface="Calibri"/>
              </a:defRPr>
            </a:lvl6pPr>
            <a:lvl7pPr marL="0" marR="0" lvl="6" indent="0" algn="r" rtl="0">
              <a:spcBef>
                <a:spcPts val="0"/>
              </a:spcBef>
              <a:buNone/>
              <a:defRPr sz="1200" b="1" i="0" u="none" strike="noStrike" cap="none">
                <a:solidFill>
                  <a:srgbClr val="888888"/>
                </a:solidFill>
                <a:latin typeface="Calibri"/>
                <a:ea typeface="Calibri"/>
                <a:cs typeface="Calibri"/>
                <a:sym typeface="Calibri"/>
              </a:defRPr>
            </a:lvl7pPr>
            <a:lvl8pPr marL="0" marR="0" lvl="7" indent="0" algn="r" rtl="0">
              <a:spcBef>
                <a:spcPts val="0"/>
              </a:spcBef>
              <a:buNone/>
              <a:defRPr sz="1200" b="1" i="0" u="none" strike="noStrike" cap="none">
                <a:solidFill>
                  <a:srgbClr val="888888"/>
                </a:solidFill>
                <a:latin typeface="Calibri"/>
                <a:ea typeface="Calibri"/>
                <a:cs typeface="Calibri"/>
                <a:sym typeface="Calibri"/>
              </a:defRPr>
            </a:lvl8pPr>
            <a:lvl9pPr marL="0" marR="0" lvl="8" indent="0" algn="r" rtl="0">
              <a:spcBef>
                <a:spcPts val="0"/>
              </a:spcBef>
              <a:buNone/>
              <a:defRPr sz="12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2" name="Google Shape;62;p1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63" name="Google Shape;63;p13"/>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1">
  <p:cSld name="TITLE_AND_BODY_1">
    <p:spTree>
      <p:nvGrpSpPr>
        <p:cNvPr id="1" name="Shape 64"/>
        <p:cNvGrpSpPr/>
        <p:nvPr/>
      </p:nvGrpSpPr>
      <p:grpSpPr>
        <a:xfrm>
          <a:off x="0" y="0"/>
          <a:ext cx="0" cy="0"/>
          <a:chOff x="0" y="0"/>
          <a:chExt cx="0" cy="0"/>
        </a:xfrm>
      </p:grpSpPr>
      <p:cxnSp>
        <p:nvCxnSpPr>
          <p:cNvPr id="65" name="Google Shape;65;p14"/>
          <p:cNvCxnSpPr/>
          <p:nvPr/>
        </p:nvCxnSpPr>
        <p:spPr>
          <a:xfrm>
            <a:off x="903825" y="-5944"/>
            <a:ext cx="0" cy="5149500"/>
          </a:xfrm>
          <a:prstGeom prst="straightConnector1">
            <a:avLst/>
          </a:prstGeom>
          <a:noFill/>
          <a:ln w="9525" cap="flat" cmpd="sng">
            <a:solidFill>
              <a:srgbClr val="999FA9"/>
            </a:solidFill>
            <a:prstDash val="solid"/>
            <a:round/>
            <a:headEnd type="none" w="med" len="med"/>
            <a:tailEnd type="none" w="med" len="med"/>
          </a:ln>
        </p:spPr>
      </p:cxnSp>
      <p:sp>
        <p:nvSpPr>
          <p:cNvPr id="66" name="Google Shape;66;p14"/>
          <p:cNvSpPr/>
          <p:nvPr/>
        </p:nvSpPr>
        <p:spPr>
          <a:xfrm>
            <a:off x="808725" y="600563"/>
            <a:ext cx="190200" cy="1425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769050" y="1396425"/>
            <a:ext cx="269400" cy="202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a:spLocks noGrp="1"/>
          </p:cNvSpPr>
          <p:nvPr>
            <p:ph type="title"/>
          </p:nvPr>
        </p:nvSpPr>
        <p:spPr>
          <a:xfrm>
            <a:off x="1165475" y="499481"/>
            <a:ext cx="6858000" cy="345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1pPr>
            <a:lvl2pPr lvl="1"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2pPr>
            <a:lvl3pPr lvl="2"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3pPr>
            <a:lvl4pPr lvl="3"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4pPr>
            <a:lvl5pPr lvl="4"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5pPr>
            <a:lvl6pPr lvl="5"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6pPr>
            <a:lvl7pPr lvl="6"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7pPr>
            <a:lvl8pPr lvl="7"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8pPr>
            <a:lvl9pPr lvl="8"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9pPr>
          </a:lstStyle>
          <a:p>
            <a:endParaRPr/>
          </a:p>
        </p:txBody>
      </p:sp>
      <p:sp>
        <p:nvSpPr>
          <p:cNvPr id="69" name="Google Shape;69;p14"/>
          <p:cNvSpPr txBox="1">
            <a:spLocks noGrp="1"/>
          </p:cNvSpPr>
          <p:nvPr>
            <p:ph type="body" idx="1"/>
          </p:nvPr>
        </p:nvSpPr>
        <p:spPr>
          <a:xfrm>
            <a:off x="1165498" y="1200150"/>
            <a:ext cx="68580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3F3F3"/>
              </a:buClr>
              <a:buSzPts val="3000"/>
              <a:buFont typeface="Quicksand"/>
              <a:buChar char="◦"/>
              <a:defRPr sz="3000">
                <a:solidFill>
                  <a:srgbClr val="F3F3F3"/>
                </a:solidFill>
                <a:latin typeface="Quicksand"/>
                <a:ea typeface="Quicksand"/>
                <a:cs typeface="Quicksand"/>
                <a:sym typeface="Quicksand"/>
              </a:defRPr>
            </a:lvl1pPr>
            <a:lvl2pPr marL="914400" lvl="1"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marL="1371600" lvl="2"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marL="1828800" lvl="3"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marL="2286000" lvl="4"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marL="2743200" lvl="5"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marL="3200400" lvl="6"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marL="3657600" lvl="7"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marL="4114800" lvl="8"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2">
  <p:cSld name="TITLE_AND_BODY_2">
    <p:spTree>
      <p:nvGrpSpPr>
        <p:cNvPr id="1" name="Shape 70"/>
        <p:cNvGrpSpPr/>
        <p:nvPr/>
      </p:nvGrpSpPr>
      <p:grpSpPr>
        <a:xfrm>
          <a:off x="0" y="0"/>
          <a:ext cx="0" cy="0"/>
          <a:chOff x="0" y="0"/>
          <a:chExt cx="0" cy="0"/>
        </a:xfrm>
      </p:grpSpPr>
      <p:sp>
        <p:nvSpPr>
          <p:cNvPr id="71" name="Google Shape;71;p15"/>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73" name="Google Shape;73;p15"/>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74" name="Google Shape;74;p1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1 1">
  <p:cSld name="TITLE_AND_BODY_1_1">
    <p:spTree>
      <p:nvGrpSpPr>
        <p:cNvPr id="1" name="Shape 75"/>
        <p:cNvGrpSpPr/>
        <p:nvPr/>
      </p:nvGrpSpPr>
      <p:grpSpPr>
        <a:xfrm>
          <a:off x="0" y="0"/>
          <a:ext cx="0" cy="0"/>
          <a:chOff x="0" y="0"/>
          <a:chExt cx="0" cy="0"/>
        </a:xfrm>
      </p:grpSpPr>
      <p:sp>
        <p:nvSpPr>
          <p:cNvPr id="76" name="Google Shape;76;p16"/>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78" name="Google Shape;78;p16"/>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79" name="Google Shape;79;p1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1 2">
  <p:cSld name="TITLE_AND_BODY_1_2">
    <p:spTree>
      <p:nvGrpSpPr>
        <p:cNvPr id="1" name="Shape 80"/>
        <p:cNvGrpSpPr/>
        <p:nvPr/>
      </p:nvGrpSpPr>
      <p:grpSpPr>
        <a:xfrm>
          <a:off x="0" y="0"/>
          <a:ext cx="0" cy="0"/>
          <a:chOff x="0" y="0"/>
          <a:chExt cx="0" cy="0"/>
        </a:xfrm>
      </p:grpSpPr>
      <p:sp>
        <p:nvSpPr>
          <p:cNvPr id="81" name="Google Shape;81;p17"/>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83" name="Google Shape;83;p17"/>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84" name="Google Shape;84;p1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85"/>
        <p:cNvGrpSpPr/>
        <p:nvPr/>
      </p:nvGrpSpPr>
      <p:grpSpPr>
        <a:xfrm>
          <a:off x="0" y="0"/>
          <a:ext cx="0" cy="0"/>
          <a:chOff x="0" y="0"/>
          <a:chExt cx="0" cy="0"/>
        </a:xfrm>
      </p:grpSpPr>
      <p:cxnSp>
        <p:nvCxnSpPr>
          <p:cNvPr id="86" name="Google Shape;86;p18"/>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87" name="Google Shape;87;p18"/>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88" name="Google Shape;88;p18"/>
          <p:cNvGrpSpPr/>
          <p:nvPr/>
        </p:nvGrpSpPr>
        <p:grpSpPr>
          <a:xfrm>
            <a:off x="1004144" y="1022025"/>
            <a:ext cx="7136668" cy="152400"/>
            <a:chOff x="1346429" y="1011300"/>
            <a:chExt cx="6452100" cy="152400"/>
          </a:xfrm>
        </p:grpSpPr>
        <p:cxnSp>
          <p:nvCxnSpPr>
            <p:cNvPr id="89" name="Google Shape;89;p18"/>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90" name="Google Shape;90;p18"/>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91" name="Google Shape;91;p18"/>
          <p:cNvGrpSpPr/>
          <p:nvPr/>
        </p:nvGrpSpPr>
        <p:grpSpPr>
          <a:xfrm>
            <a:off x="1004151" y="3969100"/>
            <a:ext cx="7136668" cy="152400"/>
            <a:chOff x="1346435" y="3969088"/>
            <a:chExt cx="6452100" cy="152400"/>
          </a:xfrm>
        </p:grpSpPr>
        <p:cxnSp>
          <p:nvCxnSpPr>
            <p:cNvPr id="92" name="Google Shape;92;p18"/>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93" name="Google Shape;93;p18"/>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94" name="Google Shape;94;p18"/>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95" name="Google Shape;95;p18"/>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96" name="Google Shape;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1012800" y="2497750"/>
            <a:ext cx="495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012800" y="3678252"/>
            <a:ext cx="49500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000"/>
              <a:buNone/>
              <a:defRPr>
                <a:solidFill>
                  <a:srgbClr val="000000"/>
                </a:solidFill>
              </a:defRPr>
            </a:lvl1pPr>
            <a:lvl2pPr lvl="1" rtl="0">
              <a:spcBef>
                <a:spcPts val="0"/>
              </a:spcBef>
              <a:spcAft>
                <a:spcPts val="0"/>
              </a:spcAft>
              <a:buClr>
                <a:srgbClr val="000000"/>
              </a:buClr>
              <a:buSzPts val="2000"/>
              <a:buNone/>
              <a:defRPr>
                <a:solidFill>
                  <a:srgbClr val="000000"/>
                </a:solidFill>
              </a:defRPr>
            </a:lvl2pPr>
            <a:lvl3pPr lvl="2" rtl="0">
              <a:spcBef>
                <a:spcPts val="0"/>
              </a:spcBef>
              <a:spcAft>
                <a:spcPts val="0"/>
              </a:spcAft>
              <a:buClr>
                <a:srgbClr val="000000"/>
              </a:buClr>
              <a:buSzPts val="2000"/>
              <a:buNone/>
              <a:defRPr>
                <a:solidFill>
                  <a:srgbClr val="000000"/>
                </a:solidFill>
              </a:defRPr>
            </a:lvl3pPr>
            <a:lvl4pPr lvl="3" rtl="0">
              <a:spcBef>
                <a:spcPts val="0"/>
              </a:spcBef>
              <a:spcAft>
                <a:spcPts val="0"/>
              </a:spcAft>
              <a:buClr>
                <a:srgbClr val="000000"/>
              </a:buClr>
              <a:buSzPts val="2000"/>
              <a:buNone/>
              <a:defRPr>
                <a:solidFill>
                  <a:srgbClr val="000000"/>
                </a:solidFill>
              </a:defRPr>
            </a:lvl4pPr>
            <a:lvl5pPr lvl="4" rtl="0">
              <a:spcBef>
                <a:spcPts val="0"/>
              </a:spcBef>
              <a:spcAft>
                <a:spcPts val="0"/>
              </a:spcAft>
              <a:buClr>
                <a:srgbClr val="000000"/>
              </a:buClr>
              <a:buSzPts val="2000"/>
              <a:buNone/>
              <a:defRPr>
                <a:solidFill>
                  <a:srgbClr val="000000"/>
                </a:solidFill>
              </a:defRPr>
            </a:lvl5pPr>
            <a:lvl6pPr lvl="5" rtl="0">
              <a:spcBef>
                <a:spcPts val="0"/>
              </a:spcBef>
              <a:spcAft>
                <a:spcPts val="0"/>
              </a:spcAft>
              <a:buClr>
                <a:srgbClr val="000000"/>
              </a:buClr>
              <a:buSzPts val="2000"/>
              <a:buNone/>
              <a:defRPr>
                <a:solidFill>
                  <a:srgbClr val="000000"/>
                </a:solidFill>
              </a:defRPr>
            </a:lvl6pPr>
            <a:lvl7pPr lvl="6" rtl="0">
              <a:spcBef>
                <a:spcPts val="0"/>
              </a:spcBef>
              <a:spcAft>
                <a:spcPts val="0"/>
              </a:spcAft>
              <a:buClr>
                <a:srgbClr val="000000"/>
              </a:buClr>
              <a:buSzPts val="2000"/>
              <a:buNone/>
              <a:defRPr>
                <a:solidFill>
                  <a:srgbClr val="000000"/>
                </a:solidFill>
              </a:defRPr>
            </a:lvl7pPr>
            <a:lvl8pPr lvl="7" rtl="0">
              <a:spcBef>
                <a:spcPts val="0"/>
              </a:spcBef>
              <a:spcAft>
                <a:spcPts val="0"/>
              </a:spcAft>
              <a:buClr>
                <a:srgbClr val="000000"/>
              </a:buClr>
              <a:buSzPts val="2000"/>
              <a:buNone/>
              <a:defRPr>
                <a:solidFill>
                  <a:srgbClr val="000000"/>
                </a:solidFill>
              </a:defRPr>
            </a:lvl8pPr>
            <a:lvl9pPr lvl="8" rtl="0">
              <a:spcBef>
                <a:spcPts val="0"/>
              </a:spcBef>
              <a:spcAft>
                <a:spcPts val="0"/>
              </a:spcAft>
              <a:buClr>
                <a:srgbClr val="000000"/>
              </a:buClr>
              <a:buSzPts val="2000"/>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804525" y="854775"/>
            <a:ext cx="5152200" cy="3505200"/>
          </a:xfrm>
          <a:prstGeom prst="rect">
            <a:avLst/>
          </a:prstGeom>
        </p:spPr>
        <p:txBody>
          <a:bodyPr spcFirstLastPara="1" wrap="square" lIns="91425" tIns="91425" rIns="91425" bIns="91425" anchor="t" anchorCtr="0">
            <a:noAutofit/>
          </a:bodyPr>
          <a:lstStyle>
            <a:lvl1pPr marL="457200" lvl="0" indent="-431800" rtl="0">
              <a:lnSpc>
                <a:spcPct val="115000"/>
              </a:lnSpc>
              <a:spcBef>
                <a:spcPts val="600"/>
              </a:spcBef>
              <a:spcAft>
                <a:spcPts val="0"/>
              </a:spcAft>
              <a:buSzPts val="3200"/>
              <a:buChar char="▪"/>
              <a:defRPr sz="3200" i="1"/>
            </a:lvl1pPr>
            <a:lvl2pPr marL="914400" lvl="1" indent="-431800" rtl="0">
              <a:lnSpc>
                <a:spcPct val="115000"/>
              </a:lnSpc>
              <a:spcBef>
                <a:spcPts val="0"/>
              </a:spcBef>
              <a:spcAft>
                <a:spcPts val="0"/>
              </a:spcAft>
              <a:buSzPts val="3200"/>
              <a:buChar char="□"/>
              <a:defRPr sz="3200" i="1"/>
            </a:lvl2pPr>
            <a:lvl3pPr marL="1371600" lvl="2" indent="-431800" rtl="0">
              <a:lnSpc>
                <a:spcPct val="115000"/>
              </a:lnSpc>
              <a:spcBef>
                <a:spcPts val="0"/>
              </a:spcBef>
              <a:spcAft>
                <a:spcPts val="0"/>
              </a:spcAft>
              <a:buSzPts val="3200"/>
              <a:buChar char="□"/>
              <a:defRPr sz="3200" i="1"/>
            </a:lvl3pPr>
            <a:lvl4pPr marL="1828800" lvl="3" indent="-431800" rtl="0">
              <a:lnSpc>
                <a:spcPct val="115000"/>
              </a:lnSpc>
              <a:spcBef>
                <a:spcPts val="0"/>
              </a:spcBef>
              <a:spcAft>
                <a:spcPts val="0"/>
              </a:spcAft>
              <a:buSzPts val="3200"/>
              <a:buChar char="□"/>
              <a:defRPr sz="3200" i="1"/>
            </a:lvl4pPr>
            <a:lvl5pPr marL="2286000" lvl="4" indent="-431800" rtl="0">
              <a:lnSpc>
                <a:spcPct val="115000"/>
              </a:lnSpc>
              <a:spcBef>
                <a:spcPts val="0"/>
              </a:spcBef>
              <a:spcAft>
                <a:spcPts val="0"/>
              </a:spcAft>
              <a:buSzPts val="3200"/>
              <a:buChar char="○"/>
              <a:defRPr sz="3200" i="1"/>
            </a:lvl5pPr>
            <a:lvl6pPr marL="2743200" lvl="5" indent="-431800" rtl="0">
              <a:lnSpc>
                <a:spcPct val="115000"/>
              </a:lnSpc>
              <a:spcBef>
                <a:spcPts val="0"/>
              </a:spcBef>
              <a:spcAft>
                <a:spcPts val="0"/>
              </a:spcAft>
              <a:buSzPts val="3200"/>
              <a:buChar char="■"/>
              <a:defRPr sz="3200" i="1"/>
            </a:lvl6pPr>
            <a:lvl7pPr marL="3200400" lvl="6" indent="-431800" rtl="0">
              <a:lnSpc>
                <a:spcPct val="115000"/>
              </a:lnSpc>
              <a:spcBef>
                <a:spcPts val="0"/>
              </a:spcBef>
              <a:spcAft>
                <a:spcPts val="0"/>
              </a:spcAft>
              <a:buSzPts val="3200"/>
              <a:buChar char="●"/>
              <a:defRPr sz="3200" i="1"/>
            </a:lvl7pPr>
            <a:lvl8pPr marL="3657600" lvl="7" indent="-431800" rtl="0">
              <a:lnSpc>
                <a:spcPct val="115000"/>
              </a:lnSpc>
              <a:spcBef>
                <a:spcPts val="0"/>
              </a:spcBef>
              <a:spcAft>
                <a:spcPts val="0"/>
              </a:spcAft>
              <a:buSzPts val="3200"/>
              <a:buChar char="○"/>
              <a:defRPr sz="3200" i="1"/>
            </a:lvl8pPr>
            <a:lvl9pPr marL="4114800" lvl="8" indent="-431800">
              <a:lnSpc>
                <a:spcPct val="115000"/>
              </a:lnSpc>
              <a:spcBef>
                <a:spcPts val="0"/>
              </a:spcBef>
              <a:spcAft>
                <a:spcPts val="0"/>
              </a:spcAft>
              <a:buSzPts val="3200"/>
              <a:buChar char="■"/>
              <a:defRPr sz="3200" i="1"/>
            </a:lvl9pPr>
          </a:lstStyle>
          <a:p>
            <a:endParaRPr/>
          </a:p>
        </p:txBody>
      </p:sp>
      <p:sp>
        <p:nvSpPr>
          <p:cNvPr id="19" name="Google Shape;19;p4"/>
          <p:cNvSpPr/>
          <p:nvPr/>
        </p:nvSpPr>
        <p:spPr>
          <a:xfrm>
            <a:off x="617750" y="603375"/>
            <a:ext cx="948000" cy="94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21" name="Google Shape;21;p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5" name="Google Shape;25;p5"/>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6" name="Google Shape;26;p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0" name="Google Shape;30;p6"/>
          <p:cNvSpPr txBox="1">
            <a:spLocks noGrp="1"/>
          </p:cNvSpPr>
          <p:nvPr>
            <p:ph type="body" idx="1"/>
          </p:nvPr>
        </p:nvSpPr>
        <p:spPr>
          <a:xfrm>
            <a:off x="869150" y="2312925"/>
            <a:ext cx="3594600" cy="21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body" idx="2"/>
          </p:nvPr>
        </p:nvSpPr>
        <p:spPr>
          <a:xfrm>
            <a:off x="4680228" y="2312925"/>
            <a:ext cx="3594600" cy="21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2" name="Google Shape;32;p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sp>
        <p:nvSpPr>
          <p:cNvPr id="34" name="Google Shape;34;p7"/>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6" name="Google Shape;36;p7"/>
          <p:cNvSpPr txBox="1">
            <a:spLocks noGrp="1"/>
          </p:cNvSpPr>
          <p:nvPr>
            <p:ph type="body" idx="1"/>
          </p:nvPr>
        </p:nvSpPr>
        <p:spPr>
          <a:xfrm>
            <a:off x="869150"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Google Shape;37;p7"/>
          <p:cNvSpPr txBox="1">
            <a:spLocks noGrp="1"/>
          </p:cNvSpPr>
          <p:nvPr>
            <p:ph type="body" idx="2"/>
          </p:nvPr>
        </p:nvSpPr>
        <p:spPr>
          <a:xfrm>
            <a:off x="3356739"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7"/>
          <p:cNvSpPr txBox="1">
            <a:spLocks noGrp="1"/>
          </p:cNvSpPr>
          <p:nvPr>
            <p:ph type="body" idx="3"/>
          </p:nvPr>
        </p:nvSpPr>
        <p:spPr>
          <a:xfrm>
            <a:off x="5844329"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9" name="Google Shape;39;p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3" name="Google Shape;43;p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9"/>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body" idx="1"/>
          </p:nvPr>
        </p:nvSpPr>
        <p:spPr>
          <a:xfrm>
            <a:off x="840425" y="3949100"/>
            <a:ext cx="74631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800"/>
              <a:buFont typeface="Work Sans"/>
              <a:buNone/>
              <a:defRPr sz="1800" b="1">
                <a:latin typeface="Work Sans"/>
                <a:ea typeface="Work Sans"/>
                <a:cs typeface="Work Sans"/>
                <a:sym typeface="Work Sans"/>
              </a:defRPr>
            </a:lvl1pPr>
          </a:lstStyle>
          <a:p>
            <a:endParaRPr/>
          </a:p>
        </p:txBody>
      </p:sp>
      <p:sp>
        <p:nvSpPr>
          <p:cNvPr id="47" name="Google Shape;47;p9"/>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atin typeface="Work Sans"/>
                <a:ea typeface="Work Sans"/>
                <a:cs typeface="Work Sans"/>
                <a:sym typeface="Work Sans"/>
              </a:defRPr>
            </a:lvl1pPr>
            <a:lvl2pPr lvl="1">
              <a:buNone/>
              <a:defRPr>
                <a:latin typeface="Work Sans"/>
                <a:ea typeface="Work Sans"/>
                <a:cs typeface="Work Sans"/>
                <a:sym typeface="Work Sans"/>
              </a:defRPr>
            </a:lvl2pPr>
            <a:lvl3pPr lvl="2">
              <a:buNone/>
              <a:defRPr>
                <a:latin typeface="Work Sans"/>
                <a:ea typeface="Work Sans"/>
                <a:cs typeface="Work Sans"/>
                <a:sym typeface="Work Sans"/>
              </a:defRPr>
            </a:lvl3pPr>
            <a:lvl4pPr lvl="3">
              <a:buNone/>
              <a:defRPr>
                <a:latin typeface="Work Sans"/>
                <a:ea typeface="Work Sans"/>
                <a:cs typeface="Work Sans"/>
                <a:sym typeface="Work Sans"/>
              </a:defRPr>
            </a:lvl4pPr>
            <a:lvl5pPr lvl="4">
              <a:buNone/>
              <a:defRPr>
                <a:latin typeface="Work Sans"/>
                <a:ea typeface="Work Sans"/>
                <a:cs typeface="Work Sans"/>
                <a:sym typeface="Work Sans"/>
              </a:defRPr>
            </a:lvl5pPr>
            <a:lvl6pPr lvl="5">
              <a:buNone/>
              <a:defRPr>
                <a:latin typeface="Work Sans"/>
                <a:ea typeface="Work Sans"/>
                <a:cs typeface="Work Sans"/>
                <a:sym typeface="Work Sans"/>
              </a:defRPr>
            </a:lvl6pPr>
            <a:lvl7pPr lvl="6">
              <a:buNone/>
              <a:defRPr>
                <a:latin typeface="Work Sans"/>
                <a:ea typeface="Work Sans"/>
                <a:cs typeface="Work Sans"/>
                <a:sym typeface="Work Sans"/>
              </a:defRPr>
            </a:lvl7pPr>
            <a:lvl8pPr lvl="7">
              <a:buNone/>
              <a:defRPr>
                <a:latin typeface="Work Sans"/>
                <a:ea typeface="Work Sans"/>
                <a:cs typeface="Work Sans"/>
                <a:sym typeface="Work Sans"/>
              </a:defRPr>
            </a:lvl8pPr>
            <a:lvl9pPr lvl="8">
              <a:buNone/>
              <a:defRPr>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1pPr>
            <a:lvl2pPr lvl="1">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2pPr>
            <a:lvl3pPr lvl="2">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3pPr>
            <a:lvl4pPr lvl="3">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4pPr>
            <a:lvl5pPr lvl="4">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5pPr>
            <a:lvl6pPr lvl="5">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6pPr>
            <a:lvl7pPr lvl="6">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7pPr>
            <a:lvl8pPr lvl="7">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8pPr>
            <a:lvl9pPr lvl="8">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869150" y="2312925"/>
            <a:ext cx="7405800" cy="20040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1pPr>
            <a:lvl2pPr marL="914400" lvl="1"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2pPr>
            <a:lvl3pPr marL="1371600" lvl="2"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3pPr>
            <a:lvl4pPr marL="1828800" lvl="3"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4pPr>
            <a:lvl5pPr marL="2286000" lvl="4"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5pPr>
            <a:lvl6pPr marL="2743200" lvl="5"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6pPr>
            <a:lvl7pPr marL="3200400" lvl="6"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7pPr>
            <a:lvl8pPr marL="3657600" lvl="7"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8pPr>
            <a:lvl9pPr marL="4114800" lvl="8"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9pPr>
          </a:lstStyle>
          <a:p>
            <a:endParaRPr/>
          </a:p>
        </p:txBody>
      </p:sp>
      <p:sp>
        <p:nvSpPr>
          <p:cNvPr id="8" name="Google Shape;8;p1"/>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dk1"/>
                </a:solidFill>
                <a:latin typeface="Work Sans"/>
                <a:ea typeface="Work Sans"/>
                <a:cs typeface="Work Sans"/>
                <a:sym typeface="Work Sans"/>
              </a:defRPr>
            </a:lvl1pPr>
            <a:lvl2pPr lvl="1" algn="r">
              <a:buNone/>
              <a:defRPr sz="1300" b="1">
                <a:solidFill>
                  <a:schemeClr val="dk1"/>
                </a:solidFill>
                <a:latin typeface="Work Sans"/>
                <a:ea typeface="Work Sans"/>
                <a:cs typeface="Work Sans"/>
                <a:sym typeface="Work Sans"/>
              </a:defRPr>
            </a:lvl2pPr>
            <a:lvl3pPr lvl="2" algn="r">
              <a:buNone/>
              <a:defRPr sz="1300" b="1">
                <a:solidFill>
                  <a:schemeClr val="dk1"/>
                </a:solidFill>
                <a:latin typeface="Work Sans"/>
                <a:ea typeface="Work Sans"/>
                <a:cs typeface="Work Sans"/>
                <a:sym typeface="Work Sans"/>
              </a:defRPr>
            </a:lvl3pPr>
            <a:lvl4pPr lvl="3" algn="r">
              <a:buNone/>
              <a:defRPr sz="1300" b="1">
                <a:solidFill>
                  <a:schemeClr val="dk1"/>
                </a:solidFill>
                <a:latin typeface="Work Sans"/>
                <a:ea typeface="Work Sans"/>
                <a:cs typeface="Work Sans"/>
                <a:sym typeface="Work Sans"/>
              </a:defRPr>
            </a:lvl4pPr>
            <a:lvl5pPr lvl="4" algn="r">
              <a:buNone/>
              <a:defRPr sz="1300" b="1">
                <a:solidFill>
                  <a:schemeClr val="dk1"/>
                </a:solidFill>
                <a:latin typeface="Work Sans"/>
                <a:ea typeface="Work Sans"/>
                <a:cs typeface="Work Sans"/>
                <a:sym typeface="Work Sans"/>
              </a:defRPr>
            </a:lvl5pPr>
            <a:lvl6pPr lvl="5" algn="r">
              <a:buNone/>
              <a:defRPr sz="1300" b="1">
                <a:solidFill>
                  <a:schemeClr val="dk1"/>
                </a:solidFill>
                <a:latin typeface="Work Sans"/>
                <a:ea typeface="Work Sans"/>
                <a:cs typeface="Work Sans"/>
                <a:sym typeface="Work Sans"/>
              </a:defRPr>
            </a:lvl6pPr>
            <a:lvl7pPr lvl="6" algn="r">
              <a:buNone/>
              <a:defRPr sz="1300" b="1">
                <a:solidFill>
                  <a:schemeClr val="dk1"/>
                </a:solidFill>
                <a:latin typeface="Work Sans"/>
                <a:ea typeface="Work Sans"/>
                <a:cs typeface="Work Sans"/>
                <a:sym typeface="Work Sans"/>
              </a:defRPr>
            </a:lvl7pPr>
            <a:lvl8pPr lvl="7" algn="r">
              <a:buNone/>
              <a:defRPr sz="1300" b="1">
                <a:solidFill>
                  <a:schemeClr val="dk1"/>
                </a:solidFill>
                <a:latin typeface="Work Sans"/>
                <a:ea typeface="Work Sans"/>
                <a:cs typeface="Work Sans"/>
                <a:sym typeface="Work Sans"/>
              </a:defRPr>
            </a:lvl8pPr>
            <a:lvl9pPr lvl="8" algn="r">
              <a:buNone/>
              <a:defRPr sz="1300" b="1">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ctrTitle"/>
          </p:nvPr>
        </p:nvSpPr>
        <p:spPr>
          <a:xfrm>
            <a:off x="878500" y="961225"/>
            <a:ext cx="7291800" cy="22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Gifted Identification</a:t>
            </a:r>
            <a:endParaRPr/>
          </a:p>
          <a:p>
            <a:pPr marL="0" lvl="0" indent="0" algn="ctr" rtl="0">
              <a:spcBef>
                <a:spcPts val="0"/>
              </a:spcBef>
              <a:spcAft>
                <a:spcPts val="0"/>
              </a:spcAft>
              <a:buNone/>
            </a:pPr>
            <a:r>
              <a:rPr lang="en"/>
              <a:t> in CMS </a:t>
            </a:r>
            <a:endParaRPr/>
          </a:p>
          <a:p>
            <a:pPr marL="0" lvl="0" indent="0" algn="ctr" rtl="0">
              <a:spcBef>
                <a:spcPts val="0"/>
              </a:spcBef>
              <a:spcAft>
                <a:spcPts val="0"/>
              </a:spcAft>
              <a:buNone/>
            </a:pPr>
            <a:r>
              <a:rPr lang="en"/>
              <a:t>2022-2025 </a:t>
            </a:r>
            <a:endParaRPr/>
          </a:p>
        </p:txBody>
      </p:sp>
      <p:pic>
        <p:nvPicPr>
          <p:cNvPr id="102" name="Google Shape;102;p19"/>
          <p:cNvPicPr preferRelativeResize="0"/>
          <p:nvPr/>
        </p:nvPicPr>
        <p:blipFill>
          <a:blip r:embed="rId3">
            <a:alphaModFix/>
          </a:blip>
          <a:stretch>
            <a:fillRect/>
          </a:stretch>
        </p:blipFill>
        <p:spPr>
          <a:xfrm>
            <a:off x="3030724" y="3477025"/>
            <a:ext cx="3082550" cy="1117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869150" y="588450"/>
            <a:ext cx="5842800" cy="75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2nd Grade Timeline</a:t>
            </a:r>
            <a:endParaRPr/>
          </a:p>
        </p:txBody>
      </p:sp>
      <p:sp>
        <p:nvSpPr>
          <p:cNvPr id="158" name="Google Shape;158;p2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59" name="Google Shape;159;p28"/>
          <p:cNvSpPr/>
          <p:nvPr/>
        </p:nvSpPr>
        <p:spPr>
          <a:xfrm>
            <a:off x="479500" y="1482450"/>
            <a:ext cx="2244900" cy="12423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Work Sans"/>
                <a:ea typeface="Work Sans"/>
                <a:cs typeface="Work Sans"/>
                <a:sym typeface="Work Sans"/>
              </a:rPr>
              <a:t>1st Grade Spring</a:t>
            </a:r>
            <a:endParaRPr sz="1500" b="1">
              <a:latin typeface="Work Sans"/>
              <a:ea typeface="Work Sans"/>
              <a:cs typeface="Work Sans"/>
              <a:sym typeface="Work Sans"/>
            </a:endParaRPr>
          </a:p>
          <a:p>
            <a:pPr marL="0" lvl="0" indent="0" algn="ctr" rtl="0">
              <a:spcBef>
                <a:spcPts val="0"/>
              </a:spcBef>
              <a:spcAft>
                <a:spcPts val="0"/>
              </a:spcAft>
              <a:buNone/>
            </a:pPr>
            <a:r>
              <a:rPr lang="en" sz="1500" i="1">
                <a:latin typeface="Work Sans"/>
                <a:ea typeface="Work Sans"/>
                <a:cs typeface="Work Sans"/>
                <a:sym typeface="Work Sans"/>
              </a:rPr>
              <a:t>Gifted Rating Scales</a:t>
            </a:r>
            <a:r>
              <a:rPr lang="en" sz="1500">
                <a:latin typeface="Work Sans"/>
                <a:ea typeface="Work Sans"/>
                <a:cs typeface="Work Sans"/>
                <a:sym typeface="Work Sans"/>
              </a:rPr>
              <a:t> </a:t>
            </a:r>
            <a:r>
              <a:rPr lang="en" sz="1500" i="1">
                <a:latin typeface="Work Sans"/>
                <a:ea typeface="Work Sans"/>
                <a:cs typeface="Work Sans"/>
                <a:sym typeface="Work Sans"/>
              </a:rPr>
              <a:t>(GRS) </a:t>
            </a:r>
            <a:r>
              <a:rPr lang="en" sz="1500">
                <a:latin typeface="Work Sans"/>
                <a:ea typeface="Work Sans"/>
                <a:cs typeface="Work Sans"/>
                <a:sym typeface="Work Sans"/>
              </a:rPr>
              <a:t>completed.</a:t>
            </a:r>
            <a:endParaRPr sz="1700">
              <a:latin typeface="Work Sans"/>
              <a:ea typeface="Work Sans"/>
              <a:cs typeface="Work Sans"/>
              <a:sym typeface="Work Sans"/>
            </a:endParaRPr>
          </a:p>
        </p:txBody>
      </p:sp>
      <p:sp>
        <p:nvSpPr>
          <p:cNvPr id="160" name="Google Shape;160;p28"/>
          <p:cNvSpPr/>
          <p:nvPr/>
        </p:nvSpPr>
        <p:spPr>
          <a:xfrm>
            <a:off x="2974800" y="1482450"/>
            <a:ext cx="2244900" cy="12423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Work Sans"/>
                <a:ea typeface="Work Sans"/>
                <a:cs typeface="Work Sans"/>
                <a:sym typeface="Work Sans"/>
              </a:rPr>
              <a:t>2nd Grade Fall</a:t>
            </a:r>
            <a:endParaRPr sz="1500" b="1">
              <a:latin typeface="Work Sans"/>
              <a:ea typeface="Work Sans"/>
              <a:cs typeface="Work Sans"/>
              <a:sym typeface="Work Sans"/>
            </a:endParaRPr>
          </a:p>
          <a:p>
            <a:pPr marL="0" lvl="0" indent="0" algn="ctr" rtl="0">
              <a:spcBef>
                <a:spcPts val="0"/>
              </a:spcBef>
              <a:spcAft>
                <a:spcPts val="0"/>
              </a:spcAft>
              <a:buNone/>
            </a:pPr>
            <a:r>
              <a:rPr lang="en" sz="1500" i="1">
                <a:latin typeface="Work Sans"/>
                <a:ea typeface="Work Sans"/>
                <a:cs typeface="Work Sans"/>
                <a:sym typeface="Work Sans"/>
              </a:rPr>
              <a:t>Cognitive Abilities Test (CogAT) </a:t>
            </a:r>
            <a:r>
              <a:rPr lang="en" sz="1500">
                <a:latin typeface="Work Sans"/>
                <a:ea typeface="Work Sans"/>
                <a:cs typeface="Work Sans"/>
                <a:sym typeface="Work Sans"/>
              </a:rPr>
              <a:t>administered.</a:t>
            </a:r>
            <a:endParaRPr sz="1500">
              <a:latin typeface="Work Sans"/>
              <a:ea typeface="Work Sans"/>
              <a:cs typeface="Work Sans"/>
              <a:sym typeface="Work Sans"/>
            </a:endParaRPr>
          </a:p>
          <a:p>
            <a:pPr marL="0" lvl="0" indent="0" algn="l" rtl="0">
              <a:spcBef>
                <a:spcPts val="0"/>
              </a:spcBef>
              <a:spcAft>
                <a:spcPts val="0"/>
              </a:spcAft>
              <a:buNone/>
            </a:pPr>
            <a:endParaRPr sz="1700">
              <a:latin typeface="Work Sans"/>
              <a:ea typeface="Work Sans"/>
              <a:cs typeface="Work Sans"/>
              <a:sym typeface="Work Sans"/>
            </a:endParaRPr>
          </a:p>
        </p:txBody>
      </p:sp>
      <p:sp>
        <p:nvSpPr>
          <p:cNvPr id="161" name="Google Shape;161;p28"/>
          <p:cNvSpPr/>
          <p:nvPr/>
        </p:nvSpPr>
        <p:spPr>
          <a:xfrm>
            <a:off x="1210675" y="3215050"/>
            <a:ext cx="2244900" cy="1322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Work Sans"/>
                <a:ea typeface="Work Sans"/>
                <a:cs typeface="Work Sans"/>
                <a:sym typeface="Work Sans"/>
              </a:rPr>
              <a:t>2nd Grade Fall</a:t>
            </a:r>
            <a:endParaRPr b="1">
              <a:latin typeface="Work Sans"/>
              <a:ea typeface="Work Sans"/>
              <a:cs typeface="Work Sans"/>
              <a:sym typeface="Work Sans"/>
            </a:endParaRPr>
          </a:p>
          <a:p>
            <a:pPr marL="0" lvl="0" indent="0" algn="ctr" rtl="0">
              <a:spcBef>
                <a:spcPts val="0"/>
              </a:spcBef>
              <a:spcAft>
                <a:spcPts val="0"/>
              </a:spcAft>
              <a:buNone/>
            </a:pPr>
            <a:r>
              <a:rPr lang="en" sz="1250" i="1">
                <a:latin typeface="Work Sans"/>
                <a:ea typeface="Work Sans"/>
                <a:cs typeface="Work Sans"/>
                <a:sym typeface="Work Sans"/>
              </a:rPr>
              <a:t>Iowa Assessments </a:t>
            </a:r>
            <a:r>
              <a:rPr lang="en" sz="1250">
                <a:latin typeface="Work Sans"/>
                <a:ea typeface="Work Sans"/>
                <a:cs typeface="Work Sans"/>
                <a:sym typeface="Work Sans"/>
              </a:rPr>
              <a:t>administered to students who meet certain criteria and have incomplete MAP data.</a:t>
            </a:r>
            <a:endParaRPr sz="1700">
              <a:latin typeface="Work Sans"/>
              <a:ea typeface="Work Sans"/>
              <a:cs typeface="Work Sans"/>
              <a:sym typeface="Work Sans"/>
            </a:endParaRPr>
          </a:p>
        </p:txBody>
      </p:sp>
      <p:sp>
        <p:nvSpPr>
          <p:cNvPr id="162" name="Google Shape;162;p28"/>
          <p:cNvSpPr/>
          <p:nvPr/>
        </p:nvSpPr>
        <p:spPr>
          <a:xfrm>
            <a:off x="3682900" y="3215050"/>
            <a:ext cx="2244900" cy="1322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Work Sans"/>
                <a:ea typeface="Work Sans"/>
                <a:cs typeface="Work Sans"/>
                <a:sym typeface="Work Sans"/>
              </a:rPr>
              <a:t>2nd Grade Fall-Winter</a:t>
            </a:r>
            <a:endParaRPr sz="1500" b="1">
              <a:latin typeface="Work Sans"/>
              <a:ea typeface="Work Sans"/>
              <a:cs typeface="Work Sans"/>
              <a:sym typeface="Work Sans"/>
            </a:endParaRPr>
          </a:p>
          <a:p>
            <a:pPr marL="0" lvl="0" indent="0" algn="ctr" rtl="0">
              <a:spcBef>
                <a:spcPts val="0"/>
              </a:spcBef>
              <a:spcAft>
                <a:spcPts val="0"/>
              </a:spcAft>
              <a:buNone/>
            </a:pPr>
            <a:r>
              <a:rPr lang="en" sz="1500">
                <a:latin typeface="Work Sans"/>
                <a:ea typeface="Work Sans"/>
                <a:cs typeface="Work Sans"/>
                <a:sym typeface="Work Sans"/>
              </a:rPr>
              <a:t>CMS TD Portfolio development</a:t>
            </a:r>
            <a:endParaRPr sz="1500">
              <a:latin typeface="Work Sans"/>
              <a:ea typeface="Work Sans"/>
              <a:cs typeface="Work Sans"/>
              <a:sym typeface="Work Sans"/>
            </a:endParaRPr>
          </a:p>
          <a:p>
            <a:pPr marL="0" lvl="0" indent="0" algn="l" rtl="0">
              <a:spcBef>
                <a:spcPts val="0"/>
              </a:spcBef>
              <a:spcAft>
                <a:spcPts val="0"/>
              </a:spcAft>
              <a:buNone/>
            </a:pPr>
            <a:endParaRPr sz="1900">
              <a:latin typeface="Work Sans"/>
              <a:ea typeface="Work Sans"/>
              <a:cs typeface="Work Sans"/>
              <a:sym typeface="Work Sans"/>
            </a:endParaRPr>
          </a:p>
        </p:txBody>
      </p:sp>
      <p:sp>
        <p:nvSpPr>
          <p:cNvPr id="163" name="Google Shape;163;p28"/>
          <p:cNvSpPr/>
          <p:nvPr/>
        </p:nvSpPr>
        <p:spPr>
          <a:xfrm>
            <a:off x="6178000" y="3215050"/>
            <a:ext cx="2244900" cy="1322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Work Sans"/>
                <a:ea typeface="Work Sans"/>
                <a:cs typeface="Work Sans"/>
                <a:sym typeface="Work Sans"/>
              </a:rPr>
              <a:t>2nd Grade Winter-Spring</a:t>
            </a:r>
            <a:endParaRPr sz="1500" b="1">
              <a:latin typeface="Work Sans"/>
              <a:ea typeface="Work Sans"/>
              <a:cs typeface="Work Sans"/>
              <a:sym typeface="Work Sans"/>
            </a:endParaRPr>
          </a:p>
          <a:p>
            <a:pPr marL="0" lvl="0" indent="0" algn="ctr" rtl="0">
              <a:spcBef>
                <a:spcPts val="0"/>
              </a:spcBef>
              <a:spcAft>
                <a:spcPts val="0"/>
              </a:spcAft>
              <a:buNone/>
            </a:pPr>
            <a:r>
              <a:rPr lang="en" sz="1500">
                <a:latin typeface="Work Sans"/>
                <a:ea typeface="Work Sans"/>
                <a:cs typeface="Work Sans"/>
                <a:sym typeface="Work Sans"/>
              </a:rPr>
              <a:t>CMS TD Portfolios scored &amp; results communicated.</a:t>
            </a:r>
            <a:endParaRPr sz="1500">
              <a:latin typeface="Work Sans"/>
              <a:ea typeface="Work Sans"/>
              <a:cs typeface="Work Sans"/>
              <a:sym typeface="Work Sans"/>
            </a:endParaRPr>
          </a:p>
          <a:p>
            <a:pPr marL="0" lvl="0" indent="0" algn="l" rtl="0">
              <a:spcBef>
                <a:spcPts val="0"/>
              </a:spcBef>
              <a:spcAft>
                <a:spcPts val="0"/>
              </a:spcAft>
              <a:buNone/>
            </a:pPr>
            <a:endParaRPr sz="1900">
              <a:latin typeface="Work Sans"/>
              <a:ea typeface="Work Sans"/>
              <a:cs typeface="Work Sans"/>
              <a:sym typeface="Work Sans"/>
            </a:endParaRPr>
          </a:p>
        </p:txBody>
      </p:sp>
      <p:sp>
        <p:nvSpPr>
          <p:cNvPr id="164" name="Google Shape;164;p28"/>
          <p:cNvSpPr/>
          <p:nvPr/>
        </p:nvSpPr>
        <p:spPr>
          <a:xfrm>
            <a:off x="2757000" y="2005500"/>
            <a:ext cx="217800" cy="218100"/>
          </a:xfrm>
          <a:prstGeom prst="rightArrow">
            <a:avLst>
              <a:gd name="adj1" fmla="val 50000"/>
              <a:gd name="adj2" fmla="val 50000"/>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5252300" y="2005500"/>
            <a:ext cx="217800" cy="218100"/>
          </a:xfrm>
          <a:prstGeom prst="rightArrow">
            <a:avLst>
              <a:gd name="adj1" fmla="val 50000"/>
              <a:gd name="adj2" fmla="val 50000"/>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5960200" y="3727150"/>
            <a:ext cx="217800" cy="218100"/>
          </a:xfrm>
          <a:prstGeom prst="rightArrow">
            <a:avLst>
              <a:gd name="adj1" fmla="val 50000"/>
              <a:gd name="adj2" fmla="val 50000"/>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988112" y="3737200"/>
            <a:ext cx="217800" cy="198000"/>
          </a:xfrm>
          <a:prstGeom prst="rightArrow">
            <a:avLst>
              <a:gd name="adj1" fmla="val 50000"/>
              <a:gd name="adj2" fmla="val 50000"/>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522850" y="3787150"/>
            <a:ext cx="460500" cy="98100"/>
          </a:xfrm>
          <a:prstGeom prst="rect">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620975" y="2997050"/>
            <a:ext cx="7861800" cy="98100"/>
          </a:xfrm>
          <a:prstGeom prst="rect">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rot="5400000">
            <a:off x="168425" y="3351500"/>
            <a:ext cx="807000" cy="98100"/>
          </a:xfrm>
          <a:prstGeom prst="rect">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7747600" y="1994550"/>
            <a:ext cx="675300" cy="98100"/>
          </a:xfrm>
          <a:prstGeom prst="rect">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rot="5400000">
            <a:off x="7909750" y="2497500"/>
            <a:ext cx="1076100" cy="70200"/>
          </a:xfrm>
          <a:prstGeom prst="rect">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3474150" y="3727150"/>
            <a:ext cx="217800" cy="218100"/>
          </a:xfrm>
          <a:prstGeom prst="rightArrow">
            <a:avLst>
              <a:gd name="adj1" fmla="val 50000"/>
              <a:gd name="adj2" fmla="val 50000"/>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5470100" y="1493400"/>
            <a:ext cx="2244900" cy="12423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a:latin typeface="Work Sans"/>
                <a:ea typeface="Work Sans"/>
                <a:cs typeface="Work Sans"/>
                <a:sym typeface="Work Sans"/>
              </a:rPr>
              <a:t>2nd Grade Fall</a:t>
            </a:r>
            <a:endParaRPr sz="1300" b="1">
              <a:latin typeface="Work Sans"/>
              <a:ea typeface="Work Sans"/>
              <a:cs typeface="Work Sans"/>
              <a:sym typeface="Work Sans"/>
            </a:endParaRPr>
          </a:p>
          <a:p>
            <a:pPr marL="0" lvl="0" indent="0" algn="ctr" rtl="0">
              <a:spcBef>
                <a:spcPts val="0"/>
              </a:spcBef>
              <a:spcAft>
                <a:spcPts val="0"/>
              </a:spcAft>
              <a:buNone/>
            </a:pPr>
            <a:r>
              <a:rPr lang="en" sz="1300" i="1">
                <a:latin typeface="Work Sans"/>
                <a:ea typeface="Work Sans"/>
                <a:cs typeface="Work Sans"/>
                <a:sym typeface="Work Sans"/>
              </a:rPr>
              <a:t>Measure of Academic Progress (MAP) </a:t>
            </a:r>
            <a:r>
              <a:rPr lang="en" sz="1300">
                <a:latin typeface="Work Sans"/>
                <a:ea typeface="Work Sans"/>
                <a:cs typeface="Work Sans"/>
                <a:sym typeface="Work Sans"/>
              </a:rPr>
              <a:t>administered.</a:t>
            </a:r>
            <a:endParaRPr sz="1300">
              <a:latin typeface="Work Sans"/>
              <a:ea typeface="Work Sans"/>
              <a:cs typeface="Work Sans"/>
              <a:sym typeface="Work Sans"/>
            </a:endParaRPr>
          </a:p>
          <a:p>
            <a:pPr marL="0" lvl="0" indent="0" algn="ctr" rtl="0">
              <a:spcBef>
                <a:spcPts val="0"/>
              </a:spcBef>
              <a:spcAft>
                <a:spcPts val="0"/>
              </a:spcAft>
              <a:buNone/>
            </a:pPr>
            <a:r>
              <a:rPr lang="en" sz="900">
                <a:latin typeface="Work Sans"/>
                <a:ea typeface="Work Sans"/>
                <a:cs typeface="Work Sans"/>
                <a:sym typeface="Work Sans"/>
              </a:rPr>
              <a:t>*District assessment - not managed by Advanced Studies</a:t>
            </a:r>
            <a:endParaRPr sz="900">
              <a:latin typeface="Work Sans"/>
              <a:ea typeface="Work Sans"/>
              <a:cs typeface="Work Sans"/>
              <a:sym typeface="Work Sans"/>
            </a:endParaRPr>
          </a:p>
          <a:p>
            <a:pPr marL="0" lvl="0" indent="0" algn="l" rtl="0">
              <a:spcBef>
                <a:spcPts val="0"/>
              </a:spcBef>
              <a:spcAft>
                <a:spcPts val="0"/>
              </a:spcAft>
              <a:buNone/>
            </a:pPr>
            <a:endParaRPr sz="1700">
              <a:latin typeface="Work Sans"/>
              <a:ea typeface="Work Sans"/>
              <a:cs typeface="Work Sans"/>
              <a:sym typeface="Work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869150" y="847600"/>
            <a:ext cx="561480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1"/>
              <a:t>Gifted Rating Scales</a:t>
            </a:r>
            <a:endParaRPr i="1"/>
          </a:p>
          <a:p>
            <a:pPr marL="0" lvl="0" indent="0" algn="l" rtl="0">
              <a:spcBef>
                <a:spcPts val="0"/>
              </a:spcBef>
              <a:spcAft>
                <a:spcPts val="0"/>
              </a:spcAft>
              <a:buNone/>
            </a:pPr>
            <a:r>
              <a:rPr lang="en"/>
              <a:t>(GRS)</a:t>
            </a:r>
            <a:endParaRPr/>
          </a:p>
        </p:txBody>
      </p:sp>
      <p:sp>
        <p:nvSpPr>
          <p:cNvPr id="180" name="Google Shape;180;p29"/>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The </a:t>
            </a:r>
            <a:r>
              <a:rPr lang="en" i="1"/>
              <a:t>GRS</a:t>
            </a:r>
            <a:r>
              <a:rPr lang="en"/>
              <a:t> provides a standardized method for identifying children for potential gifted identification based on teacher observations and allows for identification of relative strengths and specific areas of giftedness. </a:t>
            </a:r>
            <a:endParaRPr/>
          </a:p>
          <a:p>
            <a:pPr marL="457200" lvl="0" indent="-355600" algn="l" rtl="0">
              <a:spcBef>
                <a:spcPts val="0"/>
              </a:spcBef>
              <a:spcAft>
                <a:spcPts val="0"/>
              </a:spcAft>
              <a:buSzPts val="2000"/>
              <a:buChar char="▪"/>
            </a:pPr>
            <a:r>
              <a:rPr lang="en"/>
              <a:t>The six domains include: intellectual, academic, motivation, creativity, leadership and artistic talent. </a:t>
            </a:r>
            <a:endParaRPr/>
          </a:p>
        </p:txBody>
      </p:sp>
      <p:sp>
        <p:nvSpPr>
          <p:cNvPr id="181" name="Google Shape;181;p29"/>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82" name="Google Shape;182;p29"/>
          <p:cNvPicPr preferRelativeResize="0"/>
          <p:nvPr/>
        </p:nvPicPr>
        <p:blipFill rotWithShape="1">
          <a:blip r:embed="rId3">
            <a:alphaModFix/>
          </a:blip>
          <a:srcRect t="26057" b="18048"/>
          <a:stretch/>
        </p:blipFill>
        <p:spPr>
          <a:xfrm>
            <a:off x="6636350" y="751900"/>
            <a:ext cx="2008125" cy="1122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727500" y="444400"/>
            <a:ext cx="8274900" cy="88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1"/>
              <a:t>Cognitive Abilities Test</a:t>
            </a:r>
            <a:r>
              <a:rPr lang="en"/>
              <a:t> (CogAT)</a:t>
            </a:r>
            <a:endParaRPr/>
          </a:p>
        </p:txBody>
      </p:sp>
      <p:sp>
        <p:nvSpPr>
          <p:cNvPr id="188" name="Google Shape;188;p30"/>
          <p:cNvSpPr txBox="1">
            <a:spLocks noGrp="1"/>
          </p:cNvSpPr>
          <p:nvPr>
            <p:ph type="body" idx="1"/>
          </p:nvPr>
        </p:nvSpPr>
        <p:spPr>
          <a:xfrm>
            <a:off x="622650" y="1433850"/>
            <a:ext cx="7898700" cy="3258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aptitude assessment that measures reasoning and problem-solving skills and provides information on how a child thinks. </a:t>
            </a:r>
            <a:endParaRPr/>
          </a:p>
          <a:p>
            <a:pPr marL="457200" lvl="0" indent="-355600" algn="l" rtl="0">
              <a:spcBef>
                <a:spcPts val="0"/>
              </a:spcBef>
              <a:spcAft>
                <a:spcPts val="0"/>
              </a:spcAft>
              <a:buSzPts val="2000"/>
              <a:buChar char="▪"/>
            </a:pPr>
            <a:r>
              <a:rPr lang="en"/>
              <a:t>divided into three batteries-- </a:t>
            </a:r>
            <a:r>
              <a:rPr lang="en" b="1">
                <a:solidFill>
                  <a:srgbClr val="39C0BA"/>
                </a:solidFill>
                <a:latin typeface="Work Sans"/>
                <a:ea typeface="Work Sans"/>
                <a:cs typeface="Work Sans"/>
                <a:sym typeface="Work Sans"/>
              </a:rPr>
              <a:t>verbal, quantitative, and nonverbal</a:t>
            </a:r>
            <a:r>
              <a:rPr lang="en"/>
              <a:t>. Verbal battery assesses language base, quantitative assesses mathematical concepts, patterns, and relationships, and nonverbal assess reasoning using pictures and shapes. </a:t>
            </a:r>
            <a:endParaRPr/>
          </a:p>
          <a:p>
            <a:pPr marL="457200" lvl="0" indent="-355600" algn="l" rtl="0">
              <a:spcBef>
                <a:spcPts val="0"/>
              </a:spcBef>
              <a:spcAft>
                <a:spcPts val="0"/>
              </a:spcAft>
              <a:buSzPts val="2000"/>
              <a:buChar char="▪"/>
            </a:pPr>
            <a:r>
              <a:rPr lang="en"/>
              <a:t>An Ability Profile is also provided to guide instruction and growth.</a:t>
            </a:r>
            <a:endParaRPr/>
          </a:p>
        </p:txBody>
      </p:sp>
      <p:sp>
        <p:nvSpPr>
          <p:cNvPr id="189" name="Google Shape;189;p30"/>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869150" y="847600"/>
            <a:ext cx="5614800" cy="99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1"/>
              <a:t>Measure of Academic Progress </a:t>
            </a:r>
            <a:r>
              <a:rPr lang="en"/>
              <a:t>(MAP)</a:t>
            </a:r>
            <a:endParaRPr/>
          </a:p>
        </p:txBody>
      </p:sp>
      <p:sp>
        <p:nvSpPr>
          <p:cNvPr id="195" name="Google Shape;195;p31"/>
          <p:cNvSpPr txBox="1">
            <a:spLocks noGrp="1"/>
          </p:cNvSpPr>
          <p:nvPr>
            <p:ph type="body" idx="1"/>
          </p:nvPr>
        </p:nvSpPr>
        <p:spPr>
          <a:xfrm>
            <a:off x="869100" y="1841500"/>
            <a:ext cx="7405800" cy="2670000"/>
          </a:xfrm>
          <a:prstGeom prst="rect">
            <a:avLst/>
          </a:prstGeom>
        </p:spPr>
        <p:txBody>
          <a:bodyPr spcFirstLastPara="1" wrap="square" lIns="91425" tIns="91425" rIns="91425" bIns="91425" anchor="t" anchorCtr="0">
            <a:noAutofit/>
          </a:bodyPr>
          <a:lstStyle/>
          <a:p>
            <a:pPr marL="457200" lvl="0" indent="-349250" algn="l" rtl="0">
              <a:spcBef>
                <a:spcPts val="600"/>
              </a:spcBef>
              <a:spcAft>
                <a:spcPts val="0"/>
              </a:spcAft>
              <a:buSzPts val="1900"/>
              <a:buChar char="▪"/>
            </a:pPr>
            <a:r>
              <a:rPr lang="en" sz="1900"/>
              <a:t>MAP assesses achievement in both reading and math. </a:t>
            </a:r>
            <a:endParaRPr sz="1900"/>
          </a:p>
          <a:p>
            <a:pPr marL="0" lvl="0" indent="0" algn="l" rtl="0">
              <a:spcBef>
                <a:spcPts val="600"/>
              </a:spcBef>
              <a:spcAft>
                <a:spcPts val="0"/>
              </a:spcAft>
              <a:buNone/>
            </a:pPr>
            <a:endParaRPr sz="1900"/>
          </a:p>
          <a:p>
            <a:pPr marL="457200" lvl="0" indent="-349250" algn="l" rtl="0">
              <a:spcBef>
                <a:spcPts val="600"/>
              </a:spcBef>
              <a:spcAft>
                <a:spcPts val="0"/>
              </a:spcAft>
              <a:buSzPts val="1900"/>
              <a:buChar char="▪"/>
            </a:pPr>
            <a:r>
              <a:rPr lang="en" sz="1900"/>
              <a:t>MAP will be used as an achievement data point for everyone.  CogAT and GRS will be paired with MAP to determine gifted eligibility.</a:t>
            </a:r>
            <a:endParaRPr sz="1900"/>
          </a:p>
          <a:p>
            <a:pPr marL="457200" lvl="0" indent="0" algn="l" rtl="0">
              <a:spcBef>
                <a:spcPts val="600"/>
              </a:spcBef>
              <a:spcAft>
                <a:spcPts val="0"/>
              </a:spcAft>
              <a:buNone/>
            </a:pPr>
            <a:endParaRPr sz="1900"/>
          </a:p>
          <a:p>
            <a:pPr marL="457200" lvl="0" indent="-349250" algn="l" rtl="0">
              <a:spcBef>
                <a:spcPts val="600"/>
              </a:spcBef>
              <a:spcAft>
                <a:spcPts val="0"/>
              </a:spcAft>
              <a:buSzPts val="1900"/>
              <a:buChar char="▪"/>
            </a:pPr>
            <a:r>
              <a:rPr lang="en" sz="1900"/>
              <a:t>Students who do not identify with MAP may have an Iowa opportunity if they meet certain criteria (next slide).</a:t>
            </a:r>
            <a:endParaRPr sz="1900"/>
          </a:p>
          <a:p>
            <a:pPr marL="0" lvl="0" indent="0" algn="l" rtl="0">
              <a:spcBef>
                <a:spcPts val="600"/>
              </a:spcBef>
              <a:spcAft>
                <a:spcPts val="0"/>
              </a:spcAft>
              <a:buNone/>
            </a:pPr>
            <a:endParaRPr sz="1900"/>
          </a:p>
          <a:p>
            <a:pPr marL="0" lvl="0" indent="0" algn="l" rtl="0">
              <a:spcBef>
                <a:spcPts val="600"/>
              </a:spcBef>
              <a:spcAft>
                <a:spcPts val="0"/>
              </a:spcAft>
              <a:buNone/>
            </a:pPr>
            <a:endParaRPr sz="1900"/>
          </a:p>
        </p:txBody>
      </p:sp>
      <p:sp>
        <p:nvSpPr>
          <p:cNvPr id="196" name="Google Shape;196;p31"/>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869150" y="390400"/>
            <a:ext cx="5614800" cy="99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1"/>
              <a:t>Iowa Assessments</a:t>
            </a:r>
            <a:endParaRPr i="1"/>
          </a:p>
        </p:txBody>
      </p:sp>
      <p:sp>
        <p:nvSpPr>
          <p:cNvPr id="202" name="Google Shape;202;p32"/>
          <p:cNvSpPr txBox="1">
            <a:spLocks noGrp="1"/>
          </p:cNvSpPr>
          <p:nvPr>
            <p:ph type="body" idx="1"/>
          </p:nvPr>
        </p:nvSpPr>
        <p:spPr>
          <a:xfrm>
            <a:off x="869150" y="1319175"/>
            <a:ext cx="7406700" cy="2670000"/>
          </a:xfrm>
          <a:prstGeom prst="rect">
            <a:avLst/>
          </a:prstGeom>
        </p:spPr>
        <p:txBody>
          <a:bodyPr spcFirstLastPara="1" wrap="square" lIns="91425" tIns="91425" rIns="91425" bIns="91425" anchor="t" anchorCtr="0">
            <a:noAutofit/>
          </a:bodyPr>
          <a:lstStyle/>
          <a:p>
            <a:pPr marL="457200" lvl="0" indent="-349250" algn="l" rtl="0">
              <a:spcBef>
                <a:spcPts val="600"/>
              </a:spcBef>
              <a:spcAft>
                <a:spcPts val="0"/>
              </a:spcAft>
              <a:buSzPts val="1900"/>
              <a:buChar char="▪"/>
            </a:pPr>
            <a:r>
              <a:rPr lang="en" sz="1900"/>
              <a:t>Iowa Assessments assess achievement in both reading and math. </a:t>
            </a:r>
            <a:endParaRPr sz="1900"/>
          </a:p>
          <a:p>
            <a:pPr marL="0" lvl="0" indent="0" algn="l" rtl="0">
              <a:spcBef>
                <a:spcPts val="600"/>
              </a:spcBef>
              <a:spcAft>
                <a:spcPts val="0"/>
              </a:spcAft>
              <a:buNone/>
            </a:pPr>
            <a:endParaRPr sz="1900"/>
          </a:p>
          <a:p>
            <a:pPr marL="457200" lvl="0" indent="-349250" algn="l" rtl="0">
              <a:spcBef>
                <a:spcPts val="600"/>
              </a:spcBef>
              <a:spcAft>
                <a:spcPts val="0"/>
              </a:spcAft>
              <a:buSzPts val="1900"/>
              <a:buChar char="▪"/>
            </a:pPr>
            <a:r>
              <a:rPr lang="en" sz="1900"/>
              <a:t>Students must meet all criteria in order to participate in this assessment opportunity:</a:t>
            </a:r>
            <a:endParaRPr sz="1900"/>
          </a:p>
          <a:p>
            <a:pPr marL="914400" lvl="1" indent="-311150" algn="l" rtl="0">
              <a:spcBef>
                <a:spcPts val="0"/>
              </a:spcBef>
              <a:spcAft>
                <a:spcPts val="0"/>
              </a:spcAft>
              <a:buSzPts val="1300"/>
              <a:buChar char="□"/>
            </a:pPr>
            <a:r>
              <a:rPr lang="en" sz="1900"/>
              <a:t>77th percentile or higher on verbal, quantitative, QN composite, or overall VQN composite</a:t>
            </a:r>
            <a:endParaRPr sz="1900"/>
          </a:p>
          <a:p>
            <a:pPr marL="914400" lvl="1" indent="-311150" algn="l" rtl="0">
              <a:spcBef>
                <a:spcPts val="0"/>
              </a:spcBef>
              <a:spcAft>
                <a:spcPts val="0"/>
              </a:spcAft>
              <a:buSzPts val="1300"/>
              <a:buChar char="□"/>
            </a:pPr>
            <a:r>
              <a:rPr lang="en" sz="1900"/>
              <a:t>Have incomplete or missing fall MAP scores</a:t>
            </a:r>
            <a:endParaRPr sz="1900"/>
          </a:p>
          <a:p>
            <a:pPr marL="914400" lvl="1" indent="-311150" algn="l" rtl="0">
              <a:spcBef>
                <a:spcPts val="0"/>
              </a:spcBef>
              <a:spcAft>
                <a:spcPts val="0"/>
              </a:spcAft>
              <a:buSzPts val="1300"/>
              <a:buChar char="□"/>
            </a:pPr>
            <a:r>
              <a:rPr lang="en" sz="1900"/>
              <a:t>A set of complete achievement scores may provide opportunities for identification or the portfolio process.</a:t>
            </a:r>
            <a:endParaRPr sz="1900"/>
          </a:p>
          <a:p>
            <a:pPr marL="0" lvl="0" indent="0" algn="l" rtl="0">
              <a:spcBef>
                <a:spcPts val="600"/>
              </a:spcBef>
              <a:spcAft>
                <a:spcPts val="0"/>
              </a:spcAft>
              <a:buNone/>
            </a:pPr>
            <a:endParaRPr sz="1900"/>
          </a:p>
          <a:p>
            <a:pPr marL="0" lvl="0" indent="0" algn="l" rtl="0">
              <a:spcBef>
                <a:spcPts val="600"/>
              </a:spcBef>
              <a:spcAft>
                <a:spcPts val="0"/>
              </a:spcAft>
              <a:buNone/>
            </a:pPr>
            <a:endParaRPr sz="1900"/>
          </a:p>
        </p:txBody>
      </p:sp>
      <p:sp>
        <p:nvSpPr>
          <p:cNvPr id="203" name="Google Shape;203;p32"/>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869150" y="487975"/>
            <a:ext cx="5092200" cy="57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TD Portfolios</a:t>
            </a:r>
            <a:endParaRPr/>
          </a:p>
        </p:txBody>
      </p:sp>
      <p:sp>
        <p:nvSpPr>
          <p:cNvPr id="209" name="Google Shape;209;p33"/>
          <p:cNvSpPr txBox="1">
            <a:spLocks noGrp="1"/>
          </p:cNvSpPr>
          <p:nvPr>
            <p:ph type="body" idx="1"/>
          </p:nvPr>
        </p:nvSpPr>
        <p:spPr>
          <a:xfrm>
            <a:off x="610250" y="899900"/>
            <a:ext cx="7610100" cy="36288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Systematic collection of work samples that demonstrate gifted traits and behaviors. Portfolios are scored by a team of  trained TD teachers throughout the district to determine if evidence of the following categories exists:</a:t>
            </a:r>
            <a:endParaRPr/>
          </a:p>
          <a:p>
            <a:pPr marL="914400" lvl="1" indent="-355600" algn="l" rtl="0">
              <a:spcBef>
                <a:spcPts val="0"/>
              </a:spcBef>
              <a:spcAft>
                <a:spcPts val="0"/>
              </a:spcAft>
              <a:buSzPts val="2000"/>
              <a:buChar char="□"/>
            </a:pPr>
            <a:r>
              <a:rPr lang="en"/>
              <a:t>Advanced Language</a:t>
            </a:r>
            <a:endParaRPr/>
          </a:p>
          <a:p>
            <a:pPr marL="914400" lvl="1" indent="-355600" algn="l" rtl="0">
              <a:spcBef>
                <a:spcPts val="0"/>
              </a:spcBef>
              <a:spcAft>
                <a:spcPts val="0"/>
              </a:spcAft>
              <a:buSzPts val="2000"/>
              <a:buChar char="□"/>
            </a:pPr>
            <a:r>
              <a:rPr lang="en"/>
              <a:t>Analytical Thinking</a:t>
            </a:r>
            <a:endParaRPr/>
          </a:p>
          <a:p>
            <a:pPr marL="914400" lvl="1" indent="-355600" algn="l" rtl="0">
              <a:spcBef>
                <a:spcPts val="0"/>
              </a:spcBef>
              <a:spcAft>
                <a:spcPts val="0"/>
              </a:spcAft>
              <a:buSzPts val="2000"/>
              <a:buChar char="□"/>
            </a:pPr>
            <a:r>
              <a:rPr lang="en"/>
              <a:t>Motivation/ Perseverance/ Leadership</a:t>
            </a:r>
            <a:endParaRPr/>
          </a:p>
          <a:p>
            <a:pPr marL="914400" lvl="1" indent="-355600" algn="l" rtl="0">
              <a:spcBef>
                <a:spcPts val="0"/>
              </a:spcBef>
              <a:spcAft>
                <a:spcPts val="0"/>
              </a:spcAft>
              <a:buSzPts val="2000"/>
              <a:buChar char="□"/>
            </a:pPr>
            <a:r>
              <a:rPr lang="en"/>
              <a:t>Perspective/ Sensitivity/ Humor</a:t>
            </a:r>
            <a:endParaRPr/>
          </a:p>
          <a:p>
            <a:pPr marL="914400" lvl="1" indent="-355600" algn="l" rtl="0">
              <a:spcBef>
                <a:spcPts val="0"/>
              </a:spcBef>
              <a:spcAft>
                <a:spcPts val="0"/>
              </a:spcAft>
              <a:buSzPts val="2000"/>
              <a:buChar char="□"/>
            </a:pPr>
            <a:r>
              <a:rPr lang="en"/>
              <a:t>Creativity/ Artistic Talent</a:t>
            </a:r>
            <a:endParaRPr/>
          </a:p>
          <a:p>
            <a:pPr marL="0" lvl="0" indent="0" algn="l" rtl="0">
              <a:spcBef>
                <a:spcPts val="600"/>
              </a:spcBef>
              <a:spcAft>
                <a:spcPts val="0"/>
              </a:spcAft>
              <a:buNone/>
            </a:pPr>
            <a:r>
              <a:rPr lang="en" i="1"/>
              <a:t>Students must meet certain criteria in order to participate in this assessment opportunity.</a:t>
            </a:r>
            <a:endParaRPr i="1"/>
          </a:p>
          <a:p>
            <a:pPr marL="0" lvl="0" indent="0" algn="l" rtl="0">
              <a:spcBef>
                <a:spcPts val="600"/>
              </a:spcBef>
              <a:spcAft>
                <a:spcPts val="0"/>
              </a:spcAft>
              <a:buNone/>
            </a:pPr>
            <a:endParaRPr/>
          </a:p>
        </p:txBody>
      </p:sp>
      <p:sp>
        <p:nvSpPr>
          <p:cNvPr id="210" name="Google Shape;210;p33"/>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825650" y="390900"/>
            <a:ext cx="5092200" cy="60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Portfolio Criteria</a:t>
            </a:r>
            <a:endParaRPr/>
          </a:p>
        </p:txBody>
      </p:sp>
      <p:sp>
        <p:nvSpPr>
          <p:cNvPr id="216" name="Google Shape;216;p34"/>
          <p:cNvSpPr txBox="1">
            <a:spLocks noGrp="1"/>
          </p:cNvSpPr>
          <p:nvPr>
            <p:ph type="body" idx="1"/>
          </p:nvPr>
        </p:nvSpPr>
        <p:spPr>
          <a:xfrm>
            <a:off x="532200" y="929975"/>
            <a:ext cx="8079600" cy="3783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t>CMS 2nd graders, who remain unidentified after aptitude, achievement, and informal assessment opportunities, must meet </a:t>
            </a:r>
            <a:r>
              <a:rPr lang="en" sz="1600" u="sng"/>
              <a:t>one </a:t>
            </a:r>
            <a:r>
              <a:rPr lang="en" sz="1600"/>
              <a:t>of the following criteria in order participate in the portfolio opportunity:</a:t>
            </a:r>
            <a:endParaRPr sz="1600"/>
          </a:p>
          <a:p>
            <a:pPr marL="457200" lvl="0" indent="-330200" algn="l" rtl="0">
              <a:lnSpc>
                <a:spcPct val="100000"/>
              </a:lnSpc>
              <a:spcBef>
                <a:spcPts val="0"/>
              </a:spcBef>
              <a:spcAft>
                <a:spcPts val="0"/>
              </a:spcAft>
              <a:buSzPts val="1600"/>
              <a:buChar char="▪"/>
            </a:pPr>
            <a:r>
              <a:rPr lang="en" sz="1600"/>
              <a:t>Score in the 84th percentile or higher in 3 or more domains in </a:t>
            </a:r>
            <a:r>
              <a:rPr lang="en" sz="1600" i="1"/>
              <a:t>Gifted Rating Scales</a:t>
            </a:r>
            <a:r>
              <a:rPr lang="en" sz="1600"/>
              <a:t> with </a:t>
            </a:r>
            <a:r>
              <a:rPr lang="en" sz="1600" i="1"/>
              <a:t>at least one</a:t>
            </a:r>
            <a:r>
              <a:rPr lang="en" sz="1600"/>
              <a:t> occurring in Intellectual, Academic, or Creativity domains.</a:t>
            </a:r>
            <a:endParaRPr sz="1600"/>
          </a:p>
          <a:p>
            <a:pPr marL="457200" lvl="0" indent="-330200" algn="l" rtl="0">
              <a:lnSpc>
                <a:spcPct val="100000"/>
              </a:lnSpc>
              <a:spcBef>
                <a:spcPts val="0"/>
              </a:spcBef>
              <a:spcAft>
                <a:spcPts val="0"/>
              </a:spcAft>
              <a:buSzPts val="1600"/>
              <a:buChar char="▪"/>
            </a:pPr>
            <a:r>
              <a:rPr lang="en" sz="1600"/>
              <a:t>Score in the 77th- 88th percentile on the overall age composite (VQN) on a CMS-administered aptitude assessment.</a:t>
            </a:r>
            <a:endParaRPr sz="1600"/>
          </a:p>
          <a:p>
            <a:pPr marL="457200" lvl="0" indent="-330200" algn="l" rtl="0">
              <a:lnSpc>
                <a:spcPct val="100000"/>
              </a:lnSpc>
              <a:spcBef>
                <a:spcPts val="0"/>
              </a:spcBef>
              <a:spcAft>
                <a:spcPts val="0"/>
              </a:spcAft>
              <a:buSzPts val="1600"/>
              <a:buChar char="▪"/>
            </a:pPr>
            <a:r>
              <a:rPr lang="en" sz="1600"/>
              <a:t>Earn 6 points on the Gifted Identification Rubric through the Achievement Assessment</a:t>
            </a:r>
            <a:endParaRPr sz="1600"/>
          </a:p>
          <a:p>
            <a:pPr marL="457200" lvl="0" indent="-330200" algn="l" rtl="0">
              <a:lnSpc>
                <a:spcPct val="100000"/>
              </a:lnSpc>
              <a:spcBef>
                <a:spcPts val="0"/>
              </a:spcBef>
              <a:spcAft>
                <a:spcPts val="0"/>
              </a:spcAft>
              <a:buSzPts val="1600"/>
              <a:buChar char="▪"/>
            </a:pPr>
            <a:r>
              <a:rPr lang="en" sz="1600"/>
              <a:t>Score in the 77th percentile or higher on </a:t>
            </a:r>
            <a:r>
              <a:rPr lang="en" sz="1600" u="sng"/>
              <a:t>any battery</a:t>
            </a:r>
            <a:r>
              <a:rPr lang="en" sz="1600"/>
              <a:t> of a CMS-administered aptitude assessment </a:t>
            </a:r>
            <a:r>
              <a:rPr lang="en" sz="1600" u="sng"/>
              <a:t>and</a:t>
            </a:r>
            <a:r>
              <a:rPr lang="en" sz="1600"/>
              <a:t> have one or more of the following factors—English Learner, Exceptional Child, McKinney-Vento, Chronic Absenteeism, multiple entry points within 24 months, or attends a Title 1 or Low Performing school.</a:t>
            </a:r>
            <a:endParaRPr sz="1600"/>
          </a:p>
        </p:txBody>
      </p:sp>
      <p:sp>
        <p:nvSpPr>
          <p:cNvPr id="217" name="Google Shape;217;p3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a:solidFill>
                  <a:schemeClr val="dk1"/>
                </a:solidFill>
                <a:latin typeface="Work Sans"/>
                <a:ea typeface="Work Sans"/>
                <a:cs typeface="Work Sans"/>
                <a:sym typeface="Work Sans"/>
              </a:rPr>
              <a:t>16</a:t>
            </a:fld>
            <a:endParaRPr sz="1300">
              <a:solidFill>
                <a:schemeClr val="dk1"/>
              </a:solidFill>
              <a:latin typeface="Work Sans"/>
              <a:ea typeface="Work Sans"/>
              <a:cs typeface="Work Sans"/>
              <a:sym typeface="Work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223" name="Google Shape;223;p35"/>
          <p:cNvGraphicFramePr/>
          <p:nvPr/>
        </p:nvGraphicFramePr>
        <p:xfrm>
          <a:off x="839125" y="1140138"/>
          <a:ext cx="3000000" cy="3000000"/>
        </p:xfrm>
        <a:graphic>
          <a:graphicData uri="http://schemas.openxmlformats.org/drawingml/2006/table">
            <a:tbl>
              <a:tblPr>
                <a:noFill/>
                <a:tableStyleId>{7A6379E5-CEB3-4A67-BAAB-B51C02428E69}</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800" b="1">
                          <a:latin typeface="Proxima Nova"/>
                          <a:ea typeface="Proxima Nova"/>
                          <a:cs typeface="Proxima Nova"/>
                          <a:sym typeface="Proxima Nova"/>
                        </a:rPr>
                        <a:t>Stanine</a:t>
                      </a:r>
                      <a:endParaRPr sz="1800" b="1">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800" b="1">
                          <a:latin typeface="Proxima Nova"/>
                          <a:ea typeface="Proxima Nova"/>
                          <a:cs typeface="Proxima Nova"/>
                          <a:sym typeface="Proxima Nova"/>
                        </a:rPr>
                        <a:t>Percentile Rank</a:t>
                      </a:r>
                      <a:endParaRPr sz="1800" b="1">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800" b="1">
                          <a:latin typeface="Proxima Nova"/>
                          <a:ea typeface="Proxima Nova"/>
                          <a:cs typeface="Proxima Nova"/>
                          <a:sym typeface="Proxima Nova"/>
                        </a:rPr>
                        <a:t>Reasoning Ability Level</a:t>
                      </a:r>
                      <a:endParaRPr sz="1800" b="1">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800">
                          <a:latin typeface="Proxima Nova"/>
                          <a:ea typeface="Proxima Nova"/>
                          <a:cs typeface="Proxima Nova"/>
                          <a:sym typeface="Proxima Nova"/>
                        </a:rPr>
                        <a:t>9</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39C0BA"/>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96th-99th</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39C0BA"/>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Very high</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39C0BA"/>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800">
                          <a:latin typeface="Proxima Nova"/>
                          <a:ea typeface="Proxima Nova"/>
                          <a:cs typeface="Proxima Nova"/>
                          <a:sym typeface="Proxima Nova"/>
                        </a:rPr>
                        <a:t>8</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39C0BA"/>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89th-95th</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39C0BA"/>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Above average</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39C0BA"/>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800">
                          <a:latin typeface="Proxima Nova"/>
                          <a:ea typeface="Proxima Nova"/>
                          <a:cs typeface="Proxima Nova"/>
                          <a:sym typeface="Proxima Nova"/>
                        </a:rPr>
                        <a:t>7</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39C0BA"/>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77th-88th</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39C0BA"/>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Above average</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39C0BA"/>
                    </a:solidFill>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800">
                          <a:latin typeface="Proxima Nova"/>
                          <a:ea typeface="Proxima Nova"/>
                          <a:cs typeface="Proxima Nova"/>
                          <a:sym typeface="Proxima Nova"/>
                        </a:rPr>
                        <a:t>4-6</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23rd-76th</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Average</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800">
                          <a:latin typeface="Proxima Nova"/>
                          <a:ea typeface="Proxima Nova"/>
                          <a:cs typeface="Proxima Nova"/>
                          <a:sym typeface="Proxima Nova"/>
                        </a:rPr>
                        <a:t>2-3</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4th-10th</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Below average</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800">
                          <a:latin typeface="Proxima Nova"/>
                          <a:ea typeface="Proxima Nova"/>
                          <a:cs typeface="Proxima Nova"/>
                          <a:sym typeface="Proxima Nova"/>
                        </a:rPr>
                        <a:t>1</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1st-3rd</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Very low</a:t>
                      </a:r>
                      <a:endParaRPr sz="1800">
                        <a:latin typeface="Proxima Nova"/>
                        <a:ea typeface="Proxima Nova"/>
                        <a:cs typeface="Proxima Nova"/>
                        <a:sym typeface="Proxima Nov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224" name="Google Shape;224;p35"/>
          <p:cNvSpPr txBox="1">
            <a:spLocks noGrp="1"/>
          </p:cNvSpPr>
          <p:nvPr>
            <p:ph type="title"/>
          </p:nvPr>
        </p:nvSpPr>
        <p:spPr>
          <a:xfrm>
            <a:off x="888025" y="448950"/>
            <a:ext cx="2527200" cy="69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Why “77?”</a:t>
            </a:r>
            <a:endParaRPr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229" name="Google Shape;229;p36"/>
          <p:cNvGraphicFramePr/>
          <p:nvPr/>
        </p:nvGraphicFramePr>
        <p:xfrm>
          <a:off x="812050" y="1590125"/>
          <a:ext cx="3000000" cy="3000000"/>
        </p:xfrm>
        <a:graphic>
          <a:graphicData uri="http://schemas.openxmlformats.org/drawingml/2006/table">
            <a:tbl>
              <a:tblPr>
                <a:noFill/>
                <a:tableStyleId>{7A6379E5-CEB3-4A67-BAAB-B51C02428E69}</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800" b="1" i="1">
                          <a:latin typeface="Proxima Nova"/>
                          <a:ea typeface="Proxima Nova"/>
                          <a:cs typeface="Proxima Nova"/>
                          <a:sym typeface="Proxima Nova"/>
                        </a:rPr>
                        <a:t>T</a:t>
                      </a:r>
                      <a:r>
                        <a:rPr lang="en" sz="1800" b="1">
                          <a:latin typeface="Proxima Nova"/>
                          <a:ea typeface="Proxima Nova"/>
                          <a:cs typeface="Proxima Nova"/>
                          <a:sym typeface="Proxima Nova"/>
                        </a:rPr>
                        <a:t> Score Range</a:t>
                      </a:r>
                      <a:endParaRPr sz="1800" b="1">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800" b="1">
                          <a:latin typeface="Proxima Nova"/>
                          <a:ea typeface="Proxima Nova"/>
                          <a:cs typeface="Proxima Nova"/>
                          <a:sym typeface="Proxima Nova"/>
                        </a:rPr>
                        <a:t>Cumulative %</a:t>
                      </a:r>
                      <a:endParaRPr sz="1800" b="1">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800" b="1">
                          <a:latin typeface="Proxima Nova"/>
                          <a:ea typeface="Proxima Nova"/>
                          <a:cs typeface="Proxima Nova"/>
                          <a:sym typeface="Proxima Nova"/>
                        </a:rPr>
                        <a:t>Gifted Classification</a:t>
                      </a:r>
                      <a:endParaRPr sz="1800" b="1">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800">
                          <a:latin typeface="Proxima Nova"/>
                          <a:ea typeface="Proxima Nova"/>
                          <a:cs typeface="Proxima Nova"/>
                          <a:sym typeface="Proxima Nova"/>
                        </a:rPr>
                        <a:t>70+</a:t>
                      </a: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39C0BA"/>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98+</a:t>
                      </a: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39C0BA"/>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Very High Probability</a:t>
                      </a: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39C0BA"/>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800">
                          <a:latin typeface="Proxima Nova"/>
                          <a:ea typeface="Proxima Nova"/>
                          <a:cs typeface="Proxima Nova"/>
                          <a:sym typeface="Proxima Nova"/>
                        </a:rPr>
                        <a:t>60-69</a:t>
                      </a: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39C0BA"/>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84-97</a:t>
                      </a: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39C0BA"/>
                    </a:solidFill>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High Probability</a:t>
                      </a:r>
                      <a:endParaRPr sz="1800">
                        <a:latin typeface="Proxima Nova"/>
                        <a:ea typeface="Proxima Nova"/>
                        <a:cs typeface="Proxima Nova"/>
                        <a:sym typeface="Proxima Nova"/>
                      </a:endParaRPr>
                    </a:p>
                    <a:p>
                      <a:pPr marL="0" lvl="0" indent="0" algn="ctr" rtl="0">
                        <a:spcBef>
                          <a:spcPts val="0"/>
                        </a:spcBef>
                        <a:spcAft>
                          <a:spcPts val="0"/>
                        </a:spcAft>
                        <a:buNone/>
                      </a:pP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39C0BA"/>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800">
                          <a:latin typeface="Proxima Nova"/>
                          <a:ea typeface="Proxima Nova"/>
                          <a:cs typeface="Proxima Nova"/>
                          <a:sym typeface="Proxima Nova"/>
                        </a:rPr>
                        <a:t>55-59</a:t>
                      </a: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69-83</a:t>
                      </a: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Moderate Probability</a:t>
                      </a: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800">
                          <a:latin typeface="Proxima Nova"/>
                          <a:ea typeface="Proxima Nova"/>
                          <a:cs typeface="Proxima Nova"/>
                          <a:sym typeface="Proxima Nova"/>
                        </a:rPr>
                        <a:t>Below 55</a:t>
                      </a: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&lt;69</a:t>
                      </a: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Proxima Nova"/>
                          <a:ea typeface="Proxima Nova"/>
                          <a:cs typeface="Proxima Nova"/>
                          <a:sym typeface="Proxima Nova"/>
                        </a:rPr>
                        <a:t>Low Probability</a:t>
                      </a:r>
                      <a:endParaRPr sz="1800">
                        <a:latin typeface="Proxima Nova"/>
                        <a:ea typeface="Proxima Nova"/>
                        <a:cs typeface="Proxima Nova"/>
                        <a:sym typeface="Proxima Nova"/>
                      </a:endParaRPr>
                    </a:p>
                    <a:p>
                      <a:pPr marL="0" lvl="0" indent="0" algn="ctr" rtl="0">
                        <a:spcBef>
                          <a:spcPts val="0"/>
                        </a:spcBef>
                        <a:spcAft>
                          <a:spcPts val="0"/>
                        </a:spcAft>
                        <a:buNone/>
                      </a:pPr>
                      <a:endParaRPr sz="1800">
                        <a:latin typeface="Proxima Nova"/>
                        <a:ea typeface="Proxima Nova"/>
                        <a:cs typeface="Proxima Nova"/>
                        <a:sym typeface="Proxima Nova"/>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30" name="Google Shape;230;p36"/>
          <p:cNvSpPr txBox="1">
            <a:spLocks noGrp="1"/>
          </p:cNvSpPr>
          <p:nvPr>
            <p:ph type="title"/>
          </p:nvPr>
        </p:nvSpPr>
        <p:spPr>
          <a:xfrm>
            <a:off x="743250" y="489975"/>
            <a:ext cx="69720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i="1"/>
              <a:t>GRS</a:t>
            </a:r>
            <a:r>
              <a:rPr lang="en" sz="3000"/>
              <a:t> Gifted Classifications </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ctrTitle"/>
          </p:nvPr>
        </p:nvSpPr>
        <p:spPr>
          <a:xfrm>
            <a:off x="1048725" y="1805775"/>
            <a:ext cx="6596100" cy="241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CMS 2022-2025 Gifted Identification Rubric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Who Are We Learning With?</a:t>
            </a:r>
            <a:endParaRPr/>
          </a:p>
        </p:txBody>
      </p:sp>
      <p:sp>
        <p:nvSpPr>
          <p:cNvPr id="108" name="Google Shape;108;p20"/>
          <p:cNvSpPr txBox="1">
            <a:spLocks noGrp="1"/>
          </p:cNvSpPr>
          <p:nvPr>
            <p:ph type="body" idx="1"/>
          </p:nvPr>
        </p:nvSpPr>
        <p:spPr>
          <a:xfrm>
            <a:off x="869150" y="2312925"/>
            <a:ext cx="3943800" cy="2004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Mr. Rosebrook</a:t>
            </a:r>
            <a:endParaRPr/>
          </a:p>
          <a:p>
            <a:pPr marL="0" lvl="0" indent="0" algn="l" rtl="0">
              <a:spcBef>
                <a:spcPts val="600"/>
              </a:spcBef>
              <a:spcAft>
                <a:spcPts val="0"/>
              </a:spcAft>
              <a:buNone/>
            </a:pPr>
            <a:r>
              <a:rPr lang="en"/>
              <a:t>brianr.rosebrook@cms.k12.nc.us</a:t>
            </a:r>
            <a:endParaRPr/>
          </a:p>
          <a:p>
            <a:pPr marL="0" lvl="0" indent="0" algn="l" rtl="0">
              <a:spcBef>
                <a:spcPts val="600"/>
              </a:spcBef>
              <a:spcAft>
                <a:spcPts val="0"/>
              </a:spcAft>
              <a:buNone/>
            </a:pPr>
            <a:r>
              <a:rPr lang="en"/>
              <a:t>(980)343-3905</a:t>
            </a:r>
            <a:endParaRPr/>
          </a:p>
        </p:txBody>
      </p:sp>
      <p:sp>
        <p:nvSpPr>
          <p:cNvPr id="109" name="Google Shape;109;p20"/>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869100" y="629650"/>
            <a:ext cx="5092200" cy="73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Rubric Highlights</a:t>
            </a:r>
            <a:endParaRPr/>
          </a:p>
        </p:txBody>
      </p:sp>
      <p:sp>
        <p:nvSpPr>
          <p:cNvPr id="241" name="Google Shape;241;p3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42" name="Google Shape;242;p38"/>
          <p:cNvSpPr txBox="1">
            <a:spLocks noGrp="1"/>
          </p:cNvSpPr>
          <p:nvPr>
            <p:ph type="body" idx="1"/>
          </p:nvPr>
        </p:nvSpPr>
        <p:spPr>
          <a:xfrm>
            <a:off x="869100" y="1362250"/>
            <a:ext cx="7405800" cy="32862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Students start earning points for aptitude &amp; achievement scores in the 77th percentile or higher.</a:t>
            </a:r>
            <a:endParaRPr/>
          </a:p>
          <a:p>
            <a:pPr marL="457200" lvl="0" indent="0" algn="l" rtl="0">
              <a:spcBef>
                <a:spcPts val="600"/>
              </a:spcBef>
              <a:spcAft>
                <a:spcPts val="0"/>
              </a:spcAft>
              <a:buNone/>
            </a:pPr>
            <a:endParaRPr/>
          </a:p>
          <a:p>
            <a:pPr marL="457200" lvl="0" indent="-355600" algn="l" rtl="0">
              <a:spcBef>
                <a:spcPts val="600"/>
              </a:spcBef>
              <a:spcAft>
                <a:spcPts val="0"/>
              </a:spcAft>
              <a:buSzPts val="2000"/>
              <a:buChar char="▪"/>
            </a:pPr>
            <a:r>
              <a:rPr lang="en"/>
              <a:t>There is a more direct path to gifted identification than there was in the past. Once a student identifies as gifted in a capacity, the process stops.</a:t>
            </a:r>
            <a:endParaRPr/>
          </a:p>
          <a:p>
            <a:pPr marL="457200" lvl="0" indent="0" algn="l" rtl="0">
              <a:spcBef>
                <a:spcPts val="600"/>
              </a:spcBef>
              <a:spcAft>
                <a:spcPts val="0"/>
              </a:spcAft>
              <a:buNone/>
            </a:pPr>
            <a:endParaRPr/>
          </a:p>
          <a:p>
            <a:pPr marL="457200" lvl="0" indent="-355600" algn="l" rtl="0">
              <a:spcBef>
                <a:spcPts val="600"/>
              </a:spcBef>
              <a:spcAft>
                <a:spcPts val="0"/>
              </a:spcAft>
              <a:buSzPts val="2000"/>
              <a:buChar char="▪"/>
            </a:pPr>
            <a:r>
              <a:rPr lang="en"/>
              <a:t>There are multiple pathways for students to identify as gifted in CMS.</a:t>
            </a:r>
            <a:endParaRPr/>
          </a:p>
          <a:p>
            <a:pPr marL="457200" lvl="0" indent="0" algn="l" rtl="0">
              <a:spcBef>
                <a:spcPts val="6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9"/>
          <p:cNvPicPr preferRelativeResize="0"/>
          <p:nvPr/>
        </p:nvPicPr>
        <p:blipFill>
          <a:blip r:embed="rId3">
            <a:alphaModFix/>
          </a:blip>
          <a:stretch>
            <a:fillRect/>
          </a:stretch>
        </p:blipFill>
        <p:spPr>
          <a:xfrm>
            <a:off x="303500" y="0"/>
            <a:ext cx="8536997"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ctrTitle"/>
          </p:nvPr>
        </p:nvSpPr>
        <p:spPr>
          <a:xfrm>
            <a:off x="1025700" y="1422175"/>
            <a:ext cx="6405600" cy="24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Let’s examine some real student scenarios!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p41"/>
          <p:cNvGraphicFramePr/>
          <p:nvPr/>
        </p:nvGraphicFramePr>
        <p:xfrm>
          <a:off x="880888" y="1776856"/>
          <a:ext cx="3000000" cy="3000000"/>
        </p:xfrm>
        <a:graphic>
          <a:graphicData uri="http://schemas.openxmlformats.org/drawingml/2006/table">
            <a:tbl>
              <a:tblPr>
                <a:noFill/>
                <a:tableStyleId>{7A6379E5-CEB3-4A67-BAAB-B51C02428E69}</a:tableStyleId>
              </a:tblPr>
              <a:tblGrid>
                <a:gridCol w="737225">
                  <a:extLst>
                    <a:ext uri="{9D8B030D-6E8A-4147-A177-3AD203B41FA5}">
                      <a16:colId xmlns:a16="http://schemas.microsoft.com/office/drawing/2014/main" val="20000"/>
                    </a:ext>
                  </a:extLst>
                </a:gridCol>
                <a:gridCol w="725475">
                  <a:extLst>
                    <a:ext uri="{9D8B030D-6E8A-4147-A177-3AD203B41FA5}">
                      <a16:colId xmlns:a16="http://schemas.microsoft.com/office/drawing/2014/main" val="20001"/>
                    </a:ext>
                  </a:extLst>
                </a:gridCol>
                <a:gridCol w="525525">
                  <a:extLst>
                    <a:ext uri="{9D8B030D-6E8A-4147-A177-3AD203B41FA5}">
                      <a16:colId xmlns:a16="http://schemas.microsoft.com/office/drawing/2014/main" val="20002"/>
                    </a:ext>
                  </a:extLst>
                </a:gridCol>
                <a:gridCol w="576200">
                  <a:extLst>
                    <a:ext uri="{9D8B030D-6E8A-4147-A177-3AD203B41FA5}">
                      <a16:colId xmlns:a16="http://schemas.microsoft.com/office/drawing/2014/main" val="20003"/>
                    </a:ext>
                  </a:extLst>
                </a:gridCol>
                <a:gridCol w="715850">
                  <a:extLst>
                    <a:ext uri="{9D8B030D-6E8A-4147-A177-3AD203B41FA5}">
                      <a16:colId xmlns:a16="http://schemas.microsoft.com/office/drawing/2014/main" val="20004"/>
                    </a:ext>
                  </a:extLst>
                </a:gridCol>
                <a:gridCol w="608125">
                  <a:extLst>
                    <a:ext uri="{9D8B030D-6E8A-4147-A177-3AD203B41FA5}">
                      <a16:colId xmlns:a16="http://schemas.microsoft.com/office/drawing/2014/main" val="20005"/>
                    </a:ext>
                  </a:extLst>
                </a:gridCol>
                <a:gridCol w="590550">
                  <a:extLst>
                    <a:ext uri="{9D8B030D-6E8A-4147-A177-3AD203B41FA5}">
                      <a16:colId xmlns:a16="http://schemas.microsoft.com/office/drawing/2014/main" val="20006"/>
                    </a:ext>
                  </a:extLst>
                </a:gridCol>
                <a:gridCol w="382575">
                  <a:extLst>
                    <a:ext uri="{9D8B030D-6E8A-4147-A177-3AD203B41FA5}">
                      <a16:colId xmlns:a16="http://schemas.microsoft.com/office/drawing/2014/main" val="20007"/>
                    </a:ext>
                  </a:extLst>
                </a:gridCol>
                <a:gridCol w="497050">
                  <a:extLst>
                    <a:ext uri="{9D8B030D-6E8A-4147-A177-3AD203B41FA5}">
                      <a16:colId xmlns:a16="http://schemas.microsoft.com/office/drawing/2014/main" val="20008"/>
                    </a:ext>
                  </a:extLst>
                </a:gridCol>
                <a:gridCol w="583375">
                  <a:extLst>
                    <a:ext uri="{9D8B030D-6E8A-4147-A177-3AD203B41FA5}">
                      <a16:colId xmlns:a16="http://schemas.microsoft.com/office/drawing/2014/main" val="20009"/>
                    </a:ext>
                  </a:extLst>
                </a:gridCol>
                <a:gridCol w="435800">
                  <a:extLst>
                    <a:ext uri="{9D8B030D-6E8A-4147-A177-3AD203B41FA5}">
                      <a16:colId xmlns:a16="http://schemas.microsoft.com/office/drawing/2014/main" val="20010"/>
                    </a:ext>
                  </a:extLst>
                </a:gridCol>
                <a:gridCol w="472475">
                  <a:extLst>
                    <a:ext uri="{9D8B030D-6E8A-4147-A177-3AD203B41FA5}">
                      <a16:colId xmlns:a16="http://schemas.microsoft.com/office/drawing/2014/main" val="20011"/>
                    </a:ext>
                  </a:extLst>
                </a:gridCol>
                <a:gridCol w="531975">
                  <a:extLst>
                    <a:ext uri="{9D8B030D-6E8A-4147-A177-3AD203B41FA5}">
                      <a16:colId xmlns:a16="http://schemas.microsoft.com/office/drawing/2014/main" val="20012"/>
                    </a:ext>
                  </a:extLst>
                </a:gridCol>
              </a:tblGrid>
              <a:tr h="454600">
                <a:tc gridSpan="5">
                  <a:txBody>
                    <a:bodyPr/>
                    <a:lstStyle/>
                    <a:p>
                      <a:pPr marL="0" lvl="0" indent="0" algn="ctr" rtl="0">
                        <a:spcBef>
                          <a:spcPts val="0"/>
                        </a:spcBef>
                        <a:spcAft>
                          <a:spcPts val="0"/>
                        </a:spcAft>
                        <a:buNone/>
                      </a:pPr>
                      <a:r>
                        <a:rPr lang="en" sz="1100" b="1" i="1">
                          <a:latin typeface="Avenir"/>
                          <a:ea typeface="Avenir"/>
                          <a:cs typeface="Avenir"/>
                          <a:sym typeface="Avenir"/>
                        </a:rPr>
                        <a:t>CogAT</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FC5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1100" b="1" i="1">
                          <a:latin typeface="Avenir"/>
                          <a:ea typeface="Avenir"/>
                          <a:cs typeface="Avenir"/>
                          <a:sym typeface="Avenir"/>
                        </a:rPr>
                        <a:t>MAP</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A9999"/>
                    </a:solidFill>
                  </a:tcPr>
                </a:tc>
                <a:tc hMerge="1">
                  <a:txBody>
                    <a:bodyPr/>
                    <a:lstStyle/>
                    <a:p>
                      <a:endParaRPr lang="en-US"/>
                    </a:p>
                  </a:txBody>
                  <a:tcPr/>
                </a:tc>
                <a:tc gridSpan="6">
                  <a:txBody>
                    <a:bodyPr/>
                    <a:lstStyle/>
                    <a:p>
                      <a:pPr marL="0" lvl="0" indent="0" algn="ctr" rtl="0">
                        <a:spcBef>
                          <a:spcPts val="0"/>
                        </a:spcBef>
                        <a:spcAft>
                          <a:spcPts val="0"/>
                        </a:spcAft>
                        <a:buNone/>
                      </a:pPr>
                      <a:r>
                        <a:rPr lang="en" sz="1100" b="1" i="1">
                          <a:latin typeface="Avenir"/>
                          <a:ea typeface="Avenir"/>
                          <a:cs typeface="Avenir"/>
                          <a:sym typeface="Avenir"/>
                        </a:rPr>
                        <a:t>Gifted Rating Scales</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6900">
                <a:tc>
                  <a:txBody>
                    <a:bodyPr/>
                    <a:lstStyle/>
                    <a:p>
                      <a:pPr marL="0" lvl="0" indent="0" algn="ctr" rtl="0">
                        <a:spcBef>
                          <a:spcPts val="0"/>
                        </a:spcBef>
                        <a:spcAft>
                          <a:spcPts val="0"/>
                        </a:spcAft>
                        <a:buNone/>
                      </a:pPr>
                      <a:r>
                        <a:rPr lang="en" sz="1100" b="1">
                          <a:latin typeface="Avenir"/>
                          <a:ea typeface="Avenir"/>
                          <a:cs typeface="Avenir"/>
                          <a:sym typeface="Avenir"/>
                        </a:rPr>
                        <a:t>Verbal</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Quant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NV</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QN</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VQN Comp.</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Read</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Math</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Int</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Aca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Crea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Art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Lea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Mot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558275">
                <a:tc>
                  <a:txBody>
                    <a:bodyPr/>
                    <a:lstStyle/>
                    <a:p>
                      <a:pPr marL="0" lvl="0" indent="0" algn="ctr" rtl="0">
                        <a:spcBef>
                          <a:spcPts val="0"/>
                        </a:spcBef>
                        <a:spcAft>
                          <a:spcPts val="0"/>
                        </a:spcAft>
                        <a:buNone/>
                      </a:pPr>
                      <a:r>
                        <a:rPr lang="en" sz="1100" b="1">
                          <a:latin typeface="Avenir"/>
                          <a:ea typeface="Avenir"/>
                          <a:cs typeface="Avenir"/>
                          <a:sym typeface="Avenir"/>
                        </a:rPr>
                        <a:t>50</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77</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75</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77</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69</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63</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96</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38</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54</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73</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76</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58</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58</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58" name="Google Shape;258;p41"/>
          <p:cNvSpPr txBox="1">
            <a:spLocks noGrp="1"/>
          </p:cNvSpPr>
          <p:nvPr>
            <p:ph type="title" idx="4294967295"/>
          </p:nvPr>
        </p:nvSpPr>
        <p:spPr>
          <a:xfrm>
            <a:off x="1520400" y="592950"/>
            <a:ext cx="6103200" cy="7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200">
              <a:solidFill>
                <a:schemeClr val="dk2"/>
              </a:solidFill>
              <a:latin typeface="Avenir"/>
              <a:ea typeface="Avenir"/>
              <a:cs typeface="Avenir"/>
              <a:sym typeface="Avenir"/>
            </a:endParaRPr>
          </a:p>
          <a:p>
            <a:pPr marL="0" lvl="0" indent="0" algn="ctr" rtl="0">
              <a:spcBef>
                <a:spcPts val="0"/>
              </a:spcBef>
              <a:spcAft>
                <a:spcPts val="0"/>
              </a:spcAft>
              <a:buNone/>
            </a:pPr>
            <a:r>
              <a:rPr lang="en" sz="3200">
                <a:solidFill>
                  <a:schemeClr val="dk2"/>
                </a:solidFill>
                <a:latin typeface="Avenir"/>
                <a:ea typeface="Avenir"/>
                <a:cs typeface="Avenir"/>
                <a:sym typeface="Avenir"/>
              </a:rPr>
              <a:t>Student A</a:t>
            </a:r>
            <a:endParaRPr sz="3200">
              <a:solidFill>
                <a:schemeClr val="dk2"/>
              </a:solidFill>
              <a:latin typeface="Avenir"/>
              <a:ea typeface="Avenir"/>
              <a:cs typeface="Avenir"/>
              <a:sym typeface="Avenir"/>
            </a:endParaRPr>
          </a:p>
        </p:txBody>
      </p:sp>
      <p:sp>
        <p:nvSpPr>
          <p:cNvPr id="259" name="Google Shape;259;p41"/>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260" name="Google Shape;260;p41"/>
          <p:cNvSpPr txBox="1">
            <a:spLocks noGrp="1"/>
          </p:cNvSpPr>
          <p:nvPr>
            <p:ph type="title" idx="4294967295"/>
          </p:nvPr>
        </p:nvSpPr>
        <p:spPr>
          <a:xfrm>
            <a:off x="1520400" y="3854475"/>
            <a:ext cx="6103200" cy="7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solidFill>
                  <a:schemeClr val="dk2"/>
                </a:solidFill>
                <a:latin typeface="Avenir"/>
                <a:ea typeface="Avenir"/>
                <a:cs typeface="Avenir"/>
                <a:sym typeface="Avenir"/>
              </a:rPr>
              <a:t>Does this student identify?</a:t>
            </a:r>
            <a:endParaRPr sz="3200">
              <a:solidFill>
                <a:schemeClr val="dk2"/>
              </a:solidFill>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aphicFrame>
        <p:nvGraphicFramePr>
          <p:cNvPr id="265" name="Google Shape;265;p42"/>
          <p:cNvGraphicFramePr/>
          <p:nvPr/>
        </p:nvGraphicFramePr>
        <p:xfrm>
          <a:off x="1428363" y="72581"/>
          <a:ext cx="3000000" cy="3000000"/>
        </p:xfrm>
        <a:graphic>
          <a:graphicData uri="http://schemas.openxmlformats.org/drawingml/2006/table">
            <a:tbl>
              <a:tblPr>
                <a:noFill/>
                <a:tableStyleId>{7A6379E5-CEB3-4A67-BAAB-B51C02428E69}</a:tableStyleId>
              </a:tblPr>
              <a:tblGrid>
                <a:gridCol w="625300">
                  <a:extLst>
                    <a:ext uri="{9D8B030D-6E8A-4147-A177-3AD203B41FA5}">
                      <a16:colId xmlns:a16="http://schemas.microsoft.com/office/drawing/2014/main" val="20000"/>
                    </a:ext>
                  </a:extLst>
                </a:gridCol>
                <a:gridCol w="615325">
                  <a:extLst>
                    <a:ext uri="{9D8B030D-6E8A-4147-A177-3AD203B41FA5}">
                      <a16:colId xmlns:a16="http://schemas.microsoft.com/office/drawing/2014/main" val="20001"/>
                    </a:ext>
                  </a:extLst>
                </a:gridCol>
                <a:gridCol w="445725">
                  <a:extLst>
                    <a:ext uri="{9D8B030D-6E8A-4147-A177-3AD203B41FA5}">
                      <a16:colId xmlns:a16="http://schemas.microsoft.com/office/drawing/2014/main" val="20002"/>
                    </a:ext>
                  </a:extLst>
                </a:gridCol>
                <a:gridCol w="488725">
                  <a:extLst>
                    <a:ext uri="{9D8B030D-6E8A-4147-A177-3AD203B41FA5}">
                      <a16:colId xmlns:a16="http://schemas.microsoft.com/office/drawing/2014/main" val="20003"/>
                    </a:ext>
                  </a:extLst>
                </a:gridCol>
                <a:gridCol w="607175">
                  <a:extLst>
                    <a:ext uri="{9D8B030D-6E8A-4147-A177-3AD203B41FA5}">
                      <a16:colId xmlns:a16="http://schemas.microsoft.com/office/drawing/2014/main" val="20004"/>
                    </a:ext>
                  </a:extLst>
                </a:gridCol>
                <a:gridCol w="515800">
                  <a:extLst>
                    <a:ext uri="{9D8B030D-6E8A-4147-A177-3AD203B41FA5}">
                      <a16:colId xmlns:a16="http://schemas.microsoft.com/office/drawing/2014/main" val="20005"/>
                    </a:ext>
                  </a:extLst>
                </a:gridCol>
                <a:gridCol w="500875">
                  <a:extLst>
                    <a:ext uri="{9D8B030D-6E8A-4147-A177-3AD203B41FA5}">
                      <a16:colId xmlns:a16="http://schemas.microsoft.com/office/drawing/2014/main" val="20006"/>
                    </a:ext>
                  </a:extLst>
                </a:gridCol>
                <a:gridCol w="337150">
                  <a:extLst>
                    <a:ext uri="{9D8B030D-6E8A-4147-A177-3AD203B41FA5}">
                      <a16:colId xmlns:a16="http://schemas.microsoft.com/office/drawing/2014/main" val="20007"/>
                    </a:ext>
                  </a:extLst>
                </a:gridCol>
                <a:gridCol w="421600">
                  <a:extLst>
                    <a:ext uri="{9D8B030D-6E8A-4147-A177-3AD203B41FA5}">
                      <a16:colId xmlns:a16="http://schemas.microsoft.com/office/drawing/2014/main" val="20008"/>
                    </a:ext>
                  </a:extLst>
                </a:gridCol>
                <a:gridCol w="494800">
                  <a:extLst>
                    <a:ext uri="{9D8B030D-6E8A-4147-A177-3AD203B41FA5}">
                      <a16:colId xmlns:a16="http://schemas.microsoft.com/office/drawing/2014/main" val="20009"/>
                    </a:ext>
                  </a:extLst>
                </a:gridCol>
                <a:gridCol w="382850">
                  <a:extLst>
                    <a:ext uri="{9D8B030D-6E8A-4147-A177-3AD203B41FA5}">
                      <a16:colId xmlns:a16="http://schemas.microsoft.com/office/drawing/2014/main" val="20010"/>
                    </a:ext>
                  </a:extLst>
                </a:gridCol>
                <a:gridCol w="400725">
                  <a:extLst>
                    <a:ext uri="{9D8B030D-6E8A-4147-A177-3AD203B41FA5}">
                      <a16:colId xmlns:a16="http://schemas.microsoft.com/office/drawing/2014/main" val="20011"/>
                    </a:ext>
                  </a:extLst>
                </a:gridCol>
                <a:gridCol w="451225">
                  <a:extLst>
                    <a:ext uri="{9D8B030D-6E8A-4147-A177-3AD203B41FA5}">
                      <a16:colId xmlns:a16="http://schemas.microsoft.com/office/drawing/2014/main" val="20012"/>
                    </a:ext>
                  </a:extLst>
                </a:gridCol>
              </a:tblGrid>
              <a:tr h="304800">
                <a:tc gridSpan="5">
                  <a:txBody>
                    <a:bodyPr/>
                    <a:lstStyle/>
                    <a:p>
                      <a:pPr marL="0" lvl="0" indent="0" algn="ctr" rtl="0">
                        <a:spcBef>
                          <a:spcPts val="0"/>
                        </a:spcBef>
                        <a:spcAft>
                          <a:spcPts val="0"/>
                        </a:spcAft>
                        <a:buNone/>
                      </a:pPr>
                      <a:r>
                        <a:rPr lang="en" sz="1100" b="1" i="1">
                          <a:latin typeface="Avenir"/>
                          <a:ea typeface="Avenir"/>
                          <a:cs typeface="Avenir"/>
                          <a:sym typeface="Avenir"/>
                        </a:rPr>
                        <a:t>CogAT</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FC5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1100" b="1" i="1">
                          <a:latin typeface="Avenir"/>
                          <a:ea typeface="Avenir"/>
                          <a:cs typeface="Avenir"/>
                          <a:sym typeface="Avenir"/>
                        </a:rPr>
                        <a:t>MAP</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A9999"/>
                    </a:solidFill>
                  </a:tcPr>
                </a:tc>
                <a:tc hMerge="1">
                  <a:txBody>
                    <a:bodyPr/>
                    <a:lstStyle/>
                    <a:p>
                      <a:endParaRPr lang="en-US"/>
                    </a:p>
                  </a:txBody>
                  <a:tcPr/>
                </a:tc>
                <a:tc gridSpan="6">
                  <a:txBody>
                    <a:bodyPr/>
                    <a:lstStyle/>
                    <a:p>
                      <a:pPr marL="0" lvl="0" indent="0" algn="ctr" rtl="0">
                        <a:spcBef>
                          <a:spcPts val="0"/>
                        </a:spcBef>
                        <a:spcAft>
                          <a:spcPts val="0"/>
                        </a:spcAft>
                        <a:buNone/>
                      </a:pPr>
                      <a:r>
                        <a:rPr lang="en" sz="1100" b="1" i="1">
                          <a:latin typeface="Avenir"/>
                          <a:ea typeface="Avenir"/>
                          <a:cs typeface="Avenir"/>
                          <a:sym typeface="Avenir"/>
                        </a:rPr>
                        <a:t>Gifted Rating Scales</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25">
                <a:tc>
                  <a:txBody>
                    <a:bodyPr/>
                    <a:lstStyle/>
                    <a:p>
                      <a:pPr marL="0" lvl="0" indent="0" algn="ctr" rtl="0">
                        <a:spcBef>
                          <a:spcPts val="0"/>
                        </a:spcBef>
                        <a:spcAft>
                          <a:spcPts val="0"/>
                        </a:spcAft>
                        <a:buNone/>
                      </a:pPr>
                      <a:r>
                        <a:rPr lang="en" sz="1100" b="1">
                          <a:latin typeface="Avenir"/>
                          <a:ea typeface="Avenir"/>
                          <a:cs typeface="Avenir"/>
                          <a:sym typeface="Avenir"/>
                        </a:rPr>
                        <a:t>Verbal</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Quant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NV</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QN</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VQN Comp.</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Read</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Math</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Int</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Aca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Crea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Art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Lea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Mot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304800">
                <a:tc>
                  <a:txBody>
                    <a:bodyPr/>
                    <a:lstStyle/>
                    <a:p>
                      <a:pPr marL="0" lvl="0" indent="0" algn="ctr" rtl="0">
                        <a:spcBef>
                          <a:spcPts val="0"/>
                        </a:spcBef>
                        <a:spcAft>
                          <a:spcPts val="0"/>
                        </a:spcAft>
                        <a:buNone/>
                      </a:pPr>
                      <a:r>
                        <a:rPr lang="en" sz="1100" b="1">
                          <a:latin typeface="Avenir"/>
                          <a:ea typeface="Avenir"/>
                          <a:cs typeface="Avenir"/>
                          <a:sym typeface="Avenir"/>
                        </a:rPr>
                        <a:t>50</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77</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75</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77</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69</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63</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96</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38</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54</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73</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76</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58</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58</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66" name="Google Shape;266;p42"/>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267" name="Google Shape;267;p42"/>
          <p:cNvPicPr preferRelativeResize="0"/>
          <p:nvPr/>
        </p:nvPicPr>
        <p:blipFill>
          <a:blip r:embed="rId3">
            <a:alphaModFix/>
          </a:blip>
          <a:stretch>
            <a:fillRect/>
          </a:stretch>
        </p:blipFill>
        <p:spPr>
          <a:xfrm>
            <a:off x="1414863" y="1207225"/>
            <a:ext cx="6314276" cy="3804326"/>
          </a:xfrm>
          <a:prstGeom prst="rect">
            <a:avLst/>
          </a:prstGeom>
          <a:noFill/>
          <a:ln>
            <a:noFill/>
          </a:ln>
        </p:spPr>
      </p:pic>
      <p:sp>
        <p:nvSpPr>
          <p:cNvPr id="268" name="Google Shape;268;p42"/>
          <p:cNvSpPr/>
          <p:nvPr/>
        </p:nvSpPr>
        <p:spPr>
          <a:xfrm>
            <a:off x="3416200" y="3047725"/>
            <a:ext cx="982800" cy="1536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2"/>
          <p:cNvSpPr/>
          <p:nvPr/>
        </p:nvSpPr>
        <p:spPr>
          <a:xfrm>
            <a:off x="3416200" y="4367000"/>
            <a:ext cx="982800" cy="1536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2"/>
          <p:cNvSpPr/>
          <p:nvPr/>
        </p:nvSpPr>
        <p:spPr>
          <a:xfrm>
            <a:off x="6639350" y="1786425"/>
            <a:ext cx="1076400" cy="11154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2"/>
          <p:cNvSpPr txBox="1"/>
          <p:nvPr/>
        </p:nvSpPr>
        <p:spPr>
          <a:xfrm>
            <a:off x="7431200" y="2649075"/>
            <a:ext cx="284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FF00FF"/>
                </a:solidFill>
              </a:rPr>
              <a:t>6</a:t>
            </a:r>
            <a:endParaRPr sz="900">
              <a:solidFill>
                <a:srgbClr val="FF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aphicFrame>
        <p:nvGraphicFramePr>
          <p:cNvPr id="276" name="Google Shape;276;p43"/>
          <p:cNvGraphicFramePr/>
          <p:nvPr/>
        </p:nvGraphicFramePr>
        <p:xfrm>
          <a:off x="880888" y="1776856"/>
          <a:ext cx="3000000" cy="3000000"/>
        </p:xfrm>
        <a:graphic>
          <a:graphicData uri="http://schemas.openxmlformats.org/drawingml/2006/table">
            <a:tbl>
              <a:tblPr>
                <a:noFill/>
                <a:tableStyleId>{7A6379E5-CEB3-4A67-BAAB-B51C02428E69}</a:tableStyleId>
              </a:tblPr>
              <a:tblGrid>
                <a:gridCol w="737225">
                  <a:extLst>
                    <a:ext uri="{9D8B030D-6E8A-4147-A177-3AD203B41FA5}">
                      <a16:colId xmlns:a16="http://schemas.microsoft.com/office/drawing/2014/main" val="20000"/>
                    </a:ext>
                  </a:extLst>
                </a:gridCol>
                <a:gridCol w="725475">
                  <a:extLst>
                    <a:ext uri="{9D8B030D-6E8A-4147-A177-3AD203B41FA5}">
                      <a16:colId xmlns:a16="http://schemas.microsoft.com/office/drawing/2014/main" val="20001"/>
                    </a:ext>
                  </a:extLst>
                </a:gridCol>
                <a:gridCol w="525525">
                  <a:extLst>
                    <a:ext uri="{9D8B030D-6E8A-4147-A177-3AD203B41FA5}">
                      <a16:colId xmlns:a16="http://schemas.microsoft.com/office/drawing/2014/main" val="20002"/>
                    </a:ext>
                  </a:extLst>
                </a:gridCol>
                <a:gridCol w="576200">
                  <a:extLst>
                    <a:ext uri="{9D8B030D-6E8A-4147-A177-3AD203B41FA5}">
                      <a16:colId xmlns:a16="http://schemas.microsoft.com/office/drawing/2014/main" val="20003"/>
                    </a:ext>
                  </a:extLst>
                </a:gridCol>
                <a:gridCol w="715850">
                  <a:extLst>
                    <a:ext uri="{9D8B030D-6E8A-4147-A177-3AD203B41FA5}">
                      <a16:colId xmlns:a16="http://schemas.microsoft.com/office/drawing/2014/main" val="20004"/>
                    </a:ext>
                  </a:extLst>
                </a:gridCol>
                <a:gridCol w="608125">
                  <a:extLst>
                    <a:ext uri="{9D8B030D-6E8A-4147-A177-3AD203B41FA5}">
                      <a16:colId xmlns:a16="http://schemas.microsoft.com/office/drawing/2014/main" val="20005"/>
                    </a:ext>
                  </a:extLst>
                </a:gridCol>
                <a:gridCol w="590550">
                  <a:extLst>
                    <a:ext uri="{9D8B030D-6E8A-4147-A177-3AD203B41FA5}">
                      <a16:colId xmlns:a16="http://schemas.microsoft.com/office/drawing/2014/main" val="20006"/>
                    </a:ext>
                  </a:extLst>
                </a:gridCol>
                <a:gridCol w="382575">
                  <a:extLst>
                    <a:ext uri="{9D8B030D-6E8A-4147-A177-3AD203B41FA5}">
                      <a16:colId xmlns:a16="http://schemas.microsoft.com/office/drawing/2014/main" val="20007"/>
                    </a:ext>
                  </a:extLst>
                </a:gridCol>
                <a:gridCol w="497050">
                  <a:extLst>
                    <a:ext uri="{9D8B030D-6E8A-4147-A177-3AD203B41FA5}">
                      <a16:colId xmlns:a16="http://schemas.microsoft.com/office/drawing/2014/main" val="20008"/>
                    </a:ext>
                  </a:extLst>
                </a:gridCol>
                <a:gridCol w="583375">
                  <a:extLst>
                    <a:ext uri="{9D8B030D-6E8A-4147-A177-3AD203B41FA5}">
                      <a16:colId xmlns:a16="http://schemas.microsoft.com/office/drawing/2014/main" val="20009"/>
                    </a:ext>
                  </a:extLst>
                </a:gridCol>
                <a:gridCol w="435800">
                  <a:extLst>
                    <a:ext uri="{9D8B030D-6E8A-4147-A177-3AD203B41FA5}">
                      <a16:colId xmlns:a16="http://schemas.microsoft.com/office/drawing/2014/main" val="20010"/>
                    </a:ext>
                  </a:extLst>
                </a:gridCol>
                <a:gridCol w="472475">
                  <a:extLst>
                    <a:ext uri="{9D8B030D-6E8A-4147-A177-3AD203B41FA5}">
                      <a16:colId xmlns:a16="http://schemas.microsoft.com/office/drawing/2014/main" val="20011"/>
                    </a:ext>
                  </a:extLst>
                </a:gridCol>
                <a:gridCol w="531975">
                  <a:extLst>
                    <a:ext uri="{9D8B030D-6E8A-4147-A177-3AD203B41FA5}">
                      <a16:colId xmlns:a16="http://schemas.microsoft.com/office/drawing/2014/main" val="20012"/>
                    </a:ext>
                  </a:extLst>
                </a:gridCol>
              </a:tblGrid>
              <a:tr h="454600">
                <a:tc gridSpan="5">
                  <a:txBody>
                    <a:bodyPr/>
                    <a:lstStyle/>
                    <a:p>
                      <a:pPr marL="0" lvl="0" indent="0" algn="ctr" rtl="0">
                        <a:spcBef>
                          <a:spcPts val="0"/>
                        </a:spcBef>
                        <a:spcAft>
                          <a:spcPts val="0"/>
                        </a:spcAft>
                        <a:buNone/>
                      </a:pPr>
                      <a:r>
                        <a:rPr lang="en" sz="1100" b="1" i="1">
                          <a:latin typeface="Avenir"/>
                          <a:ea typeface="Avenir"/>
                          <a:cs typeface="Avenir"/>
                          <a:sym typeface="Avenir"/>
                        </a:rPr>
                        <a:t>CogAT</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FC5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1100" b="1" i="1">
                          <a:latin typeface="Avenir"/>
                          <a:ea typeface="Avenir"/>
                          <a:cs typeface="Avenir"/>
                          <a:sym typeface="Avenir"/>
                        </a:rPr>
                        <a:t>MAP</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A9999"/>
                    </a:solidFill>
                  </a:tcPr>
                </a:tc>
                <a:tc hMerge="1">
                  <a:txBody>
                    <a:bodyPr/>
                    <a:lstStyle/>
                    <a:p>
                      <a:endParaRPr lang="en-US"/>
                    </a:p>
                  </a:txBody>
                  <a:tcPr/>
                </a:tc>
                <a:tc gridSpan="6">
                  <a:txBody>
                    <a:bodyPr/>
                    <a:lstStyle/>
                    <a:p>
                      <a:pPr marL="0" lvl="0" indent="0" algn="ctr" rtl="0">
                        <a:spcBef>
                          <a:spcPts val="0"/>
                        </a:spcBef>
                        <a:spcAft>
                          <a:spcPts val="0"/>
                        </a:spcAft>
                        <a:buNone/>
                      </a:pPr>
                      <a:r>
                        <a:rPr lang="en" sz="1100" b="1" i="1">
                          <a:latin typeface="Avenir"/>
                          <a:ea typeface="Avenir"/>
                          <a:cs typeface="Avenir"/>
                          <a:sym typeface="Avenir"/>
                        </a:rPr>
                        <a:t>Gifted Rating Scales</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6900">
                <a:tc>
                  <a:txBody>
                    <a:bodyPr/>
                    <a:lstStyle/>
                    <a:p>
                      <a:pPr marL="0" lvl="0" indent="0" algn="ctr" rtl="0">
                        <a:spcBef>
                          <a:spcPts val="0"/>
                        </a:spcBef>
                        <a:spcAft>
                          <a:spcPts val="0"/>
                        </a:spcAft>
                        <a:buNone/>
                      </a:pPr>
                      <a:r>
                        <a:rPr lang="en" sz="1100" b="1">
                          <a:latin typeface="Avenir"/>
                          <a:ea typeface="Avenir"/>
                          <a:cs typeface="Avenir"/>
                          <a:sym typeface="Avenir"/>
                        </a:rPr>
                        <a:t>Verbal</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Quant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NV</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QN</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VQN Comp.</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Read</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Math</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Int</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Aca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Crea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Art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Lea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Mot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558275">
                <a:tc>
                  <a:txBody>
                    <a:bodyPr/>
                    <a:lstStyle/>
                    <a:p>
                      <a:pPr marL="0" lvl="0" indent="0" algn="ctr" rtl="0">
                        <a:spcBef>
                          <a:spcPts val="0"/>
                        </a:spcBef>
                        <a:spcAft>
                          <a:spcPts val="0"/>
                        </a:spcAft>
                        <a:buNone/>
                      </a:pPr>
                      <a:r>
                        <a:rPr lang="en" sz="1100" b="1">
                          <a:latin typeface="Avenir"/>
                          <a:ea typeface="Avenir"/>
                          <a:cs typeface="Avenir"/>
                          <a:sym typeface="Avenir"/>
                        </a:rPr>
                        <a:t>97</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87</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94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32</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82</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50</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62</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77" name="Google Shape;277;p43"/>
          <p:cNvSpPr txBox="1">
            <a:spLocks noGrp="1"/>
          </p:cNvSpPr>
          <p:nvPr>
            <p:ph type="title" idx="4294967295"/>
          </p:nvPr>
        </p:nvSpPr>
        <p:spPr>
          <a:xfrm>
            <a:off x="1520400" y="592950"/>
            <a:ext cx="6103200" cy="7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200">
              <a:solidFill>
                <a:schemeClr val="dk2"/>
              </a:solidFill>
              <a:latin typeface="Avenir"/>
              <a:ea typeface="Avenir"/>
              <a:cs typeface="Avenir"/>
              <a:sym typeface="Avenir"/>
            </a:endParaRPr>
          </a:p>
          <a:p>
            <a:pPr marL="0" lvl="0" indent="0" algn="ctr" rtl="0">
              <a:spcBef>
                <a:spcPts val="0"/>
              </a:spcBef>
              <a:spcAft>
                <a:spcPts val="0"/>
              </a:spcAft>
              <a:buNone/>
            </a:pPr>
            <a:r>
              <a:rPr lang="en" sz="3200">
                <a:solidFill>
                  <a:schemeClr val="dk2"/>
                </a:solidFill>
                <a:latin typeface="Avenir"/>
                <a:ea typeface="Avenir"/>
                <a:cs typeface="Avenir"/>
                <a:sym typeface="Avenir"/>
              </a:rPr>
              <a:t>Student B</a:t>
            </a:r>
            <a:endParaRPr sz="3200">
              <a:solidFill>
                <a:schemeClr val="dk2"/>
              </a:solidFill>
              <a:latin typeface="Avenir"/>
              <a:ea typeface="Avenir"/>
              <a:cs typeface="Avenir"/>
              <a:sym typeface="Avenir"/>
            </a:endParaRPr>
          </a:p>
        </p:txBody>
      </p:sp>
      <p:sp>
        <p:nvSpPr>
          <p:cNvPr id="278" name="Google Shape;278;p43"/>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79" name="Google Shape;279;p43"/>
          <p:cNvSpPr txBox="1">
            <a:spLocks noGrp="1"/>
          </p:cNvSpPr>
          <p:nvPr>
            <p:ph type="title" idx="4294967295"/>
          </p:nvPr>
        </p:nvSpPr>
        <p:spPr>
          <a:xfrm>
            <a:off x="1520400" y="3854475"/>
            <a:ext cx="6103200" cy="7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solidFill>
                  <a:schemeClr val="dk2"/>
                </a:solidFill>
                <a:latin typeface="Avenir"/>
                <a:ea typeface="Avenir"/>
                <a:cs typeface="Avenir"/>
                <a:sym typeface="Avenir"/>
              </a:rPr>
              <a:t>Does this student identify?</a:t>
            </a:r>
            <a:endParaRPr sz="3200">
              <a:solidFill>
                <a:schemeClr val="dk2"/>
              </a:solidFill>
              <a:latin typeface="Avenir"/>
              <a:ea typeface="Avenir"/>
              <a:cs typeface="Avenir"/>
              <a:sym typeface="Aveni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aphicFrame>
        <p:nvGraphicFramePr>
          <p:cNvPr id="284" name="Google Shape;284;p44"/>
          <p:cNvGraphicFramePr/>
          <p:nvPr/>
        </p:nvGraphicFramePr>
        <p:xfrm>
          <a:off x="1428363" y="72581"/>
          <a:ext cx="3000000" cy="3000000"/>
        </p:xfrm>
        <a:graphic>
          <a:graphicData uri="http://schemas.openxmlformats.org/drawingml/2006/table">
            <a:tbl>
              <a:tblPr>
                <a:noFill/>
                <a:tableStyleId>{7A6379E5-CEB3-4A67-BAAB-B51C02428E69}</a:tableStyleId>
              </a:tblPr>
              <a:tblGrid>
                <a:gridCol w="625300">
                  <a:extLst>
                    <a:ext uri="{9D8B030D-6E8A-4147-A177-3AD203B41FA5}">
                      <a16:colId xmlns:a16="http://schemas.microsoft.com/office/drawing/2014/main" val="20000"/>
                    </a:ext>
                  </a:extLst>
                </a:gridCol>
                <a:gridCol w="615325">
                  <a:extLst>
                    <a:ext uri="{9D8B030D-6E8A-4147-A177-3AD203B41FA5}">
                      <a16:colId xmlns:a16="http://schemas.microsoft.com/office/drawing/2014/main" val="20001"/>
                    </a:ext>
                  </a:extLst>
                </a:gridCol>
                <a:gridCol w="445725">
                  <a:extLst>
                    <a:ext uri="{9D8B030D-6E8A-4147-A177-3AD203B41FA5}">
                      <a16:colId xmlns:a16="http://schemas.microsoft.com/office/drawing/2014/main" val="20002"/>
                    </a:ext>
                  </a:extLst>
                </a:gridCol>
                <a:gridCol w="488725">
                  <a:extLst>
                    <a:ext uri="{9D8B030D-6E8A-4147-A177-3AD203B41FA5}">
                      <a16:colId xmlns:a16="http://schemas.microsoft.com/office/drawing/2014/main" val="20003"/>
                    </a:ext>
                  </a:extLst>
                </a:gridCol>
                <a:gridCol w="607175">
                  <a:extLst>
                    <a:ext uri="{9D8B030D-6E8A-4147-A177-3AD203B41FA5}">
                      <a16:colId xmlns:a16="http://schemas.microsoft.com/office/drawing/2014/main" val="20004"/>
                    </a:ext>
                  </a:extLst>
                </a:gridCol>
                <a:gridCol w="515800">
                  <a:extLst>
                    <a:ext uri="{9D8B030D-6E8A-4147-A177-3AD203B41FA5}">
                      <a16:colId xmlns:a16="http://schemas.microsoft.com/office/drawing/2014/main" val="20005"/>
                    </a:ext>
                  </a:extLst>
                </a:gridCol>
                <a:gridCol w="500875">
                  <a:extLst>
                    <a:ext uri="{9D8B030D-6E8A-4147-A177-3AD203B41FA5}">
                      <a16:colId xmlns:a16="http://schemas.microsoft.com/office/drawing/2014/main" val="20006"/>
                    </a:ext>
                  </a:extLst>
                </a:gridCol>
                <a:gridCol w="337150">
                  <a:extLst>
                    <a:ext uri="{9D8B030D-6E8A-4147-A177-3AD203B41FA5}">
                      <a16:colId xmlns:a16="http://schemas.microsoft.com/office/drawing/2014/main" val="20007"/>
                    </a:ext>
                  </a:extLst>
                </a:gridCol>
                <a:gridCol w="421600">
                  <a:extLst>
                    <a:ext uri="{9D8B030D-6E8A-4147-A177-3AD203B41FA5}">
                      <a16:colId xmlns:a16="http://schemas.microsoft.com/office/drawing/2014/main" val="20008"/>
                    </a:ext>
                  </a:extLst>
                </a:gridCol>
                <a:gridCol w="494800">
                  <a:extLst>
                    <a:ext uri="{9D8B030D-6E8A-4147-A177-3AD203B41FA5}">
                      <a16:colId xmlns:a16="http://schemas.microsoft.com/office/drawing/2014/main" val="20009"/>
                    </a:ext>
                  </a:extLst>
                </a:gridCol>
                <a:gridCol w="382850">
                  <a:extLst>
                    <a:ext uri="{9D8B030D-6E8A-4147-A177-3AD203B41FA5}">
                      <a16:colId xmlns:a16="http://schemas.microsoft.com/office/drawing/2014/main" val="20010"/>
                    </a:ext>
                  </a:extLst>
                </a:gridCol>
                <a:gridCol w="400725">
                  <a:extLst>
                    <a:ext uri="{9D8B030D-6E8A-4147-A177-3AD203B41FA5}">
                      <a16:colId xmlns:a16="http://schemas.microsoft.com/office/drawing/2014/main" val="20011"/>
                    </a:ext>
                  </a:extLst>
                </a:gridCol>
                <a:gridCol w="451225">
                  <a:extLst>
                    <a:ext uri="{9D8B030D-6E8A-4147-A177-3AD203B41FA5}">
                      <a16:colId xmlns:a16="http://schemas.microsoft.com/office/drawing/2014/main" val="20012"/>
                    </a:ext>
                  </a:extLst>
                </a:gridCol>
              </a:tblGrid>
              <a:tr h="304800">
                <a:tc gridSpan="5">
                  <a:txBody>
                    <a:bodyPr/>
                    <a:lstStyle/>
                    <a:p>
                      <a:pPr marL="0" lvl="0" indent="0" algn="ctr" rtl="0">
                        <a:spcBef>
                          <a:spcPts val="0"/>
                        </a:spcBef>
                        <a:spcAft>
                          <a:spcPts val="0"/>
                        </a:spcAft>
                        <a:buNone/>
                      </a:pPr>
                      <a:r>
                        <a:rPr lang="en" sz="1100" b="1" i="1">
                          <a:latin typeface="Avenir"/>
                          <a:ea typeface="Avenir"/>
                          <a:cs typeface="Avenir"/>
                          <a:sym typeface="Avenir"/>
                        </a:rPr>
                        <a:t>CogAT</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FC5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1100" b="1" i="1">
                          <a:latin typeface="Avenir"/>
                          <a:ea typeface="Avenir"/>
                          <a:cs typeface="Avenir"/>
                          <a:sym typeface="Avenir"/>
                        </a:rPr>
                        <a:t>MAP</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A9999"/>
                    </a:solidFill>
                  </a:tcPr>
                </a:tc>
                <a:tc hMerge="1">
                  <a:txBody>
                    <a:bodyPr/>
                    <a:lstStyle/>
                    <a:p>
                      <a:endParaRPr lang="en-US"/>
                    </a:p>
                  </a:txBody>
                  <a:tcPr/>
                </a:tc>
                <a:tc gridSpan="6">
                  <a:txBody>
                    <a:bodyPr/>
                    <a:lstStyle/>
                    <a:p>
                      <a:pPr marL="0" lvl="0" indent="0" algn="ctr" rtl="0">
                        <a:spcBef>
                          <a:spcPts val="0"/>
                        </a:spcBef>
                        <a:spcAft>
                          <a:spcPts val="0"/>
                        </a:spcAft>
                        <a:buNone/>
                      </a:pPr>
                      <a:r>
                        <a:rPr lang="en" sz="1100" b="1" i="1">
                          <a:latin typeface="Avenir"/>
                          <a:ea typeface="Avenir"/>
                          <a:cs typeface="Avenir"/>
                          <a:sym typeface="Avenir"/>
                        </a:rPr>
                        <a:t>Gifted Rating Scales</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25">
                <a:tc>
                  <a:txBody>
                    <a:bodyPr/>
                    <a:lstStyle/>
                    <a:p>
                      <a:pPr marL="0" lvl="0" indent="0" algn="ctr" rtl="0">
                        <a:spcBef>
                          <a:spcPts val="0"/>
                        </a:spcBef>
                        <a:spcAft>
                          <a:spcPts val="0"/>
                        </a:spcAft>
                        <a:buNone/>
                      </a:pPr>
                      <a:r>
                        <a:rPr lang="en" sz="1100" b="1">
                          <a:latin typeface="Avenir"/>
                          <a:ea typeface="Avenir"/>
                          <a:cs typeface="Avenir"/>
                          <a:sym typeface="Avenir"/>
                        </a:rPr>
                        <a:t>Verbal</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Quant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NV</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QN</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VQN Comp.</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Read</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Math</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Int</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Aca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Crea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Art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Lea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Mot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304800">
                <a:tc>
                  <a:txBody>
                    <a:bodyPr/>
                    <a:lstStyle/>
                    <a:p>
                      <a:pPr marL="0" lvl="0" indent="0" algn="ctr" rtl="0">
                        <a:spcBef>
                          <a:spcPts val="0"/>
                        </a:spcBef>
                        <a:spcAft>
                          <a:spcPts val="0"/>
                        </a:spcAft>
                        <a:buNone/>
                      </a:pPr>
                      <a:r>
                        <a:rPr lang="en" sz="1100" b="1">
                          <a:latin typeface="Avenir"/>
                          <a:ea typeface="Avenir"/>
                          <a:cs typeface="Avenir"/>
                          <a:sym typeface="Avenir"/>
                        </a:rPr>
                        <a:t>97</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87</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94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32</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82</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50</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62</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85" name="Google Shape;285;p4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pic>
        <p:nvPicPr>
          <p:cNvPr id="286" name="Google Shape;286;p44"/>
          <p:cNvPicPr preferRelativeResize="0"/>
          <p:nvPr/>
        </p:nvPicPr>
        <p:blipFill>
          <a:blip r:embed="rId3">
            <a:alphaModFix/>
          </a:blip>
          <a:stretch>
            <a:fillRect/>
          </a:stretch>
        </p:blipFill>
        <p:spPr>
          <a:xfrm>
            <a:off x="1414863" y="1207225"/>
            <a:ext cx="6314276" cy="3804326"/>
          </a:xfrm>
          <a:prstGeom prst="rect">
            <a:avLst/>
          </a:prstGeom>
          <a:noFill/>
          <a:ln>
            <a:noFill/>
          </a:ln>
        </p:spPr>
      </p:pic>
      <p:sp>
        <p:nvSpPr>
          <p:cNvPr id="287" name="Google Shape;287;p44"/>
          <p:cNvSpPr/>
          <p:nvPr/>
        </p:nvSpPr>
        <p:spPr>
          <a:xfrm>
            <a:off x="1428375" y="2882625"/>
            <a:ext cx="982800" cy="1536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4"/>
          <p:cNvSpPr/>
          <p:nvPr/>
        </p:nvSpPr>
        <p:spPr>
          <a:xfrm>
            <a:off x="6639350" y="2882625"/>
            <a:ext cx="1076400" cy="9942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4"/>
          <p:cNvSpPr txBox="1"/>
          <p:nvPr/>
        </p:nvSpPr>
        <p:spPr>
          <a:xfrm>
            <a:off x="7431200" y="3639675"/>
            <a:ext cx="284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FF00FF"/>
                </a:solidFill>
              </a:rPr>
              <a:t>6</a:t>
            </a:r>
            <a:endParaRPr sz="900">
              <a:solidFill>
                <a:srgbClr val="FF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graphicFrame>
        <p:nvGraphicFramePr>
          <p:cNvPr id="294" name="Google Shape;294;p45"/>
          <p:cNvGraphicFramePr/>
          <p:nvPr/>
        </p:nvGraphicFramePr>
        <p:xfrm>
          <a:off x="880888" y="1776856"/>
          <a:ext cx="3000000" cy="3000000"/>
        </p:xfrm>
        <a:graphic>
          <a:graphicData uri="http://schemas.openxmlformats.org/drawingml/2006/table">
            <a:tbl>
              <a:tblPr>
                <a:noFill/>
                <a:tableStyleId>{7A6379E5-CEB3-4A67-BAAB-B51C02428E69}</a:tableStyleId>
              </a:tblPr>
              <a:tblGrid>
                <a:gridCol w="737225">
                  <a:extLst>
                    <a:ext uri="{9D8B030D-6E8A-4147-A177-3AD203B41FA5}">
                      <a16:colId xmlns:a16="http://schemas.microsoft.com/office/drawing/2014/main" val="20000"/>
                    </a:ext>
                  </a:extLst>
                </a:gridCol>
                <a:gridCol w="725475">
                  <a:extLst>
                    <a:ext uri="{9D8B030D-6E8A-4147-A177-3AD203B41FA5}">
                      <a16:colId xmlns:a16="http://schemas.microsoft.com/office/drawing/2014/main" val="20001"/>
                    </a:ext>
                  </a:extLst>
                </a:gridCol>
                <a:gridCol w="525525">
                  <a:extLst>
                    <a:ext uri="{9D8B030D-6E8A-4147-A177-3AD203B41FA5}">
                      <a16:colId xmlns:a16="http://schemas.microsoft.com/office/drawing/2014/main" val="20002"/>
                    </a:ext>
                  </a:extLst>
                </a:gridCol>
                <a:gridCol w="576200">
                  <a:extLst>
                    <a:ext uri="{9D8B030D-6E8A-4147-A177-3AD203B41FA5}">
                      <a16:colId xmlns:a16="http://schemas.microsoft.com/office/drawing/2014/main" val="20003"/>
                    </a:ext>
                  </a:extLst>
                </a:gridCol>
                <a:gridCol w="715850">
                  <a:extLst>
                    <a:ext uri="{9D8B030D-6E8A-4147-A177-3AD203B41FA5}">
                      <a16:colId xmlns:a16="http://schemas.microsoft.com/office/drawing/2014/main" val="20004"/>
                    </a:ext>
                  </a:extLst>
                </a:gridCol>
                <a:gridCol w="608125">
                  <a:extLst>
                    <a:ext uri="{9D8B030D-6E8A-4147-A177-3AD203B41FA5}">
                      <a16:colId xmlns:a16="http://schemas.microsoft.com/office/drawing/2014/main" val="20005"/>
                    </a:ext>
                  </a:extLst>
                </a:gridCol>
                <a:gridCol w="590550">
                  <a:extLst>
                    <a:ext uri="{9D8B030D-6E8A-4147-A177-3AD203B41FA5}">
                      <a16:colId xmlns:a16="http://schemas.microsoft.com/office/drawing/2014/main" val="20006"/>
                    </a:ext>
                  </a:extLst>
                </a:gridCol>
                <a:gridCol w="382575">
                  <a:extLst>
                    <a:ext uri="{9D8B030D-6E8A-4147-A177-3AD203B41FA5}">
                      <a16:colId xmlns:a16="http://schemas.microsoft.com/office/drawing/2014/main" val="20007"/>
                    </a:ext>
                  </a:extLst>
                </a:gridCol>
                <a:gridCol w="497050">
                  <a:extLst>
                    <a:ext uri="{9D8B030D-6E8A-4147-A177-3AD203B41FA5}">
                      <a16:colId xmlns:a16="http://schemas.microsoft.com/office/drawing/2014/main" val="20008"/>
                    </a:ext>
                  </a:extLst>
                </a:gridCol>
                <a:gridCol w="583375">
                  <a:extLst>
                    <a:ext uri="{9D8B030D-6E8A-4147-A177-3AD203B41FA5}">
                      <a16:colId xmlns:a16="http://schemas.microsoft.com/office/drawing/2014/main" val="20009"/>
                    </a:ext>
                  </a:extLst>
                </a:gridCol>
                <a:gridCol w="435800">
                  <a:extLst>
                    <a:ext uri="{9D8B030D-6E8A-4147-A177-3AD203B41FA5}">
                      <a16:colId xmlns:a16="http://schemas.microsoft.com/office/drawing/2014/main" val="20010"/>
                    </a:ext>
                  </a:extLst>
                </a:gridCol>
                <a:gridCol w="472475">
                  <a:extLst>
                    <a:ext uri="{9D8B030D-6E8A-4147-A177-3AD203B41FA5}">
                      <a16:colId xmlns:a16="http://schemas.microsoft.com/office/drawing/2014/main" val="20011"/>
                    </a:ext>
                  </a:extLst>
                </a:gridCol>
                <a:gridCol w="531975">
                  <a:extLst>
                    <a:ext uri="{9D8B030D-6E8A-4147-A177-3AD203B41FA5}">
                      <a16:colId xmlns:a16="http://schemas.microsoft.com/office/drawing/2014/main" val="20012"/>
                    </a:ext>
                  </a:extLst>
                </a:gridCol>
              </a:tblGrid>
              <a:tr h="454600">
                <a:tc gridSpan="5">
                  <a:txBody>
                    <a:bodyPr/>
                    <a:lstStyle/>
                    <a:p>
                      <a:pPr marL="0" lvl="0" indent="0" algn="ctr" rtl="0">
                        <a:spcBef>
                          <a:spcPts val="0"/>
                        </a:spcBef>
                        <a:spcAft>
                          <a:spcPts val="0"/>
                        </a:spcAft>
                        <a:buNone/>
                      </a:pPr>
                      <a:r>
                        <a:rPr lang="en" sz="1100" b="1" i="1">
                          <a:latin typeface="Avenir"/>
                          <a:ea typeface="Avenir"/>
                          <a:cs typeface="Avenir"/>
                          <a:sym typeface="Avenir"/>
                        </a:rPr>
                        <a:t>CogAT</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FC5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1100" b="1" i="1">
                          <a:latin typeface="Avenir"/>
                          <a:ea typeface="Avenir"/>
                          <a:cs typeface="Avenir"/>
                          <a:sym typeface="Avenir"/>
                        </a:rPr>
                        <a:t>MAP</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A9999"/>
                    </a:solidFill>
                  </a:tcPr>
                </a:tc>
                <a:tc hMerge="1">
                  <a:txBody>
                    <a:bodyPr/>
                    <a:lstStyle/>
                    <a:p>
                      <a:endParaRPr lang="en-US"/>
                    </a:p>
                  </a:txBody>
                  <a:tcPr/>
                </a:tc>
                <a:tc gridSpan="6">
                  <a:txBody>
                    <a:bodyPr/>
                    <a:lstStyle/>
                    <a:p>
                      <a:pPr marL="0" lvl="0" indent="0" algn="ctr" rtl="0">
                        <a:spcBef>
                          <a:spcPts val="0"/>
                        </a:spcBef>
                        <a:spcAft>
                          <a:spcPts val="0"/>
                        </a:spcAft>
                        <a:buNone/>
                      </a:pPr>
                      <a:r>
                        <a:rPr lang="en" sz="1100" b="1" i="1">
                          <a:latin typeface="Avenir"/>
                          <a:ea typeface="Avenir"/>
                          <a:cs typeface="Avenir"/>
                          <a:sym typeface="Avenir"/>
                        </a:rPr>
                        <a:t>Gifted Rating Scales</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6900">
                <a:tc>
                  <a:txBody>
                    <a:bodyPr/>
                    <a:lstStyle/>
                    <a:p>
                      <a:pPr marL="0" lvl="0" indent="0" algn="ctr" rtl="0">
                        <a:spcBef>
                          <a:spcPts val="0"/>
                        </a:spcBef>
                        <a:spcAft>
                          <a:spcPts val="0"/>
                        </a:spcAft>
                        <a:buNone/>
                      </a:pPr>
                      <a:r>
                        <a:rPr lang="en" sz="1100" b="1">
                          <a:latin typeface="Avenir"/>
                          <a:ea typeface="Avenir"/>
                          <a:cs typeface="Avenir"/>
                          <a:sym typeface="Avenir"/>
                        </a:rPr>
                        <a:t>Verbal</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Quant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NV</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QN</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VQN Comp.</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Read</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Math</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Int</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Aca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Crea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Art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Lea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Mot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558275">
                <a:tc>
                  <a:txBody>
                    <a:bodyPr/>
                    <a:lstStyle/>
                    <a:p>
                      <a:pPr marL="0" lvl="0" indent="0" algn="ctr" rtl="0">
                        <a:spcBef>
                          <a:spcPts val="0"/>
                        </a:spcBef>
                        <a:spcAft>
                          <a:spcPts val="0"/>
                        </a:spcAft>
                        <a:buNone/>
                      </a:pPr>
                      <a:r>
                        <a:rPr lang="en" sz="1100" b="1">
                          <a:latin typeface="Avenir"/>
                          <a:ea typeface="Avenir"/>
                          <a:cs typeface="Avenir"/>
                          <a:sym typeface="Avenir"/>
                        </a:rPr>
                        <a:t>65</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73</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52</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60</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62</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96</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93</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84</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62</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50</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73</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88</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95" name="Google Shape;295;p45"/>
          <p:cNvSpPr txBox="1">
            <a:spLocks noGrp="1"/>
          </p:cNvSpPr>
          <p:nvPr>
            <p:ph type="title" idx="4294967295"/>
          </p:nvPr>
        </p:nvSpPr>
        <p:spPr>
          <a:xfrm>
            <a:off x="1520400" y="592950"/>
            <a:ext cx="6103200" cy="7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200">
              <a:solidFill>
                <a:schemeClr val="dk2"/>
              </a:solidFill>
              <a:latin typeface="Avenir"/>
              <a:ea typeface="Avenir"/>
              <a:cs typeface="Avenir"/>
              <a:sym typeface="Avenir"/>
            </a:endParaRPr>
          </a:p>
          <a:p>
            <a:pPr marL="0" lvl="0" indent="0" algn="ctr" rtl="0">
              <a:spcBef>
                <a:spcPts val="0"/>
              </a:spcBef>
              <a:spcAft>
                <a:spcPts val="0"/>
              </a:spcAft>
              <a:buNone/>
            </a:pPr>
            <a:r>
              <a:rPr lang="en" sz="3200">
                <a:solidFill>
                  <a:schemeClr val="dk2"/>
                </a:solidFill>
                <a:latin typeface="Avenir"/>
                <a:ea typeface="Avenir"/>
                <a:cs typeface="Avenir"/>
                <a:sym typeface="Avenir"/>
              </a:rPr>
              <a:t>Student C </a:t>
            </a:r>
            <a:endParaRPr sz="3200">
              <a:solidFill>
                <a:schemeClr val="dk2"/>
              </a:solidFill>
              <a:latin typeface="Avenir"/>
              <a:ea typeface="Avenir"/>
              <a:cs typeface="Avenir"/>
              <a:sym typeface="Avenir"/>
            </a:endParaRPr>
          </a:p>
        </p:txBody>
      </p:sp>
      <p:sp>
        <p:nvSpPr>
          <p:cNvPr id="296" name="Google Shape;296;p4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297" name="Google Shape;297;p45"/>
          <p:cNvSpPr txBox="1">
            <a:spLocks noGrp="1"/>
          </p:cNvSpPr>
          <p:nvPr>
            <p:ph type="title" idx="4294967295"/>
          </p:nvPr>
        </p:nvSpPr>
        <p:spPr>
          <a:xfrm>
            <a:off x="1520400" y="3854475"/>
            <a:ext cx="6103200" cy="7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solidFill>
                  <a:schemeClr val="dk2"/>
                </a:solidFill>
                <a:latin typeface="Avenir"/>
                <a:ea typeface="Avenir"/>
                <a:cs typeface="Avenir"/>
                <a:sym typeface="Avenir"/>
              </a:rPr>
              <a:t>Does this student identify?</a:t>
            </a:r>
            <a:endParaRPr sz="3200">
              <a:solidFill>
                <a:schemeClr val="dk2"/>
              </a:solidFill>
              <a:latin typeface="Avenir"/>
              <a:ea typeface="Avenir"/>
              <a:cs typeface="Avenir"/>
              <a:sym typeface="Aveni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aphicFrame>
        <p:nvGraphicFramePr>
          <p:cNvPr id="302" name="Google Shape;302;p46"/>
          <p:cNvGraphicFramePr/>
          <p:nvPr/>
        </p:nvGraphicFramePr>
        <p:xfrm>
          <a:off x="1428363" y="72581"/>
          <a:ext cx="3000000" cy="3000000"/>
        </p:xfrm>
        <a:graphic>
          <a:graphicData uri="http://schemas.openxmlformats.org/drawingml/2006/table">
            <a:tbl>
              <a:tblPr>
                <a:noFill/>
                <a:tableStyleId>{7A6379E5-CEB3-4A67-BAAB-B51C02428E69}</a:tableStyleId>
              </a:tblPr>
              <a:tblGrid>
                <a:gridCol w="625300">
                  <a:extLst>
                    <a:ext uri="{9D8B030D-6E8A-4147-A177-3AD203B41FA5}">
                      <a16:colId xmlns:a16="http://schemas.microsoft.com/office/drawing/2014/main" val="20000"/>
                    </a:ext>
                  </a:extLst>
                </a:gridCol>
                <a:gridCol w="615325">
                  <a:extLst>
                    <a:ext uri="{9D8B030D-6E8A-4147-A177-3AD203B41FA5}">
                      <a16:colId xmlns:a16="http://schemas.microsoft.com/office/drawing/2014/main" val="20001"/>
                    </a:ext>
                  </a:extLst>
                </a:gridCol>
                <a:gridCol w="445725">
                  <a:extLst>
                    <a:ext uri="{9D8B030D-6E8A-4147-A177-3AD203B41FA5}">
                      <a16:colId xmlns:a16="http://schemas.microsoft.com/office/drawing/2014/main" val="20002"/>
                    </a:ext>
                  </a:extLst>
                </a:gridCol>
                <a:gridCol w="488725">
                  <a:extLst>
                    <a:ext uri="{9D8B030D-6E8A-4147-A177-3AD203B41FA5}">
                      <a16:colId xmlns:a16="http://schemas.microsoft.com/office/drawing/2014/main" val="20003"/>
                    </a:ext>
                  </a:extLst>
                </a:gridCol>
                <a:gridCol w="607175">
                  <a:extLst>
                    <a:ext uri="{9D8B030D-6E8A-4147-A177-3AD203B41FA5}">
                      <a16:colId xmlns:a16="http://schemas.microsoft.com/office/drawing/2014/main" val="20004"/>
                    </a:ext>
                  </a:extLst>
                </a:gridCol>
                <a:gridCol w="515800">
                  <a:extLst>
                    <a:ext uri="{9D8B030D-6E8A-4147-A177-3AD203B41FA5}">
                      <a16:colId xmlns:a16="http://schemas.microsoft.com/office/drawing/2014/main" val="20005"/>
                    </a:ext>
                  </a:extLst>
                </a:gridCol>
                <a:gridCol w="500875">
                  <a:extLst>
                    <a:ext uri="{9D8B030D-6E8A-4147-A177-3AD203B41FA5}">
                      <a16:colId xmlns:a16="http://schemas.microsoft.com/office/drawing/2014/main" val="20006"/>
                    </a:ext>
                  </a:extLst>
                </a:gridCol>
                <a:gridCol w="337150">
                  <a:extLst>
                    <a:ext uri="{9D8B030D-6E8A-4147-A177-3AD203B41FA5}">
                      <a16:colId xmlns:a16="http://schemas.microsoft.com/office/drawing/2014/main" val="20007"/>
                    </a:ext>
                  </a:extLst>
                </a:gridCol>
                <a:gridCol w="421600">
                  <a:extLst>
                    <a:ext uri="{9D8B030D-6E8A-4147-A177-3AD203B41FA5}">
                      <a16:colId xmlns:a16="http://schemas.microsoft.com/office/drawing/2014/main" val="20008"/>
                    </a:ext>
                  </a:extLst>
                </a:gridCol>
                <a:gridCol w="494800">
                  <a:extLst>
                    <a:ext uri="{9D8B030D-6E8A-4147-A177-3AD203B41FA5}">
                      <a16:colId xmlns:a16="http://schemas.microsoft.com/office/drawing/2014/main" val="20009"/>
                    </a:ext>
                  </a:extLst>
                </a:gridCol>
                <a:gridCol w="382850">
                  <a:extLst>
                    <a:ext uri="{9D8B030D-6E8A-4147-A177-3AD203B41FA5}">
                      <a16:colId xmlns:a16="http://schemas.microsoft.com/office/drawing/2014/main" val="20010"/>
                    </a:ext>
                  </a:extLst>
                </a:gridCol>
                <a:gridCol w="400725">
                  <a:extLst>
                    <a:ext uri="{9D8B030D-6E8A-4147-A177-3AD203B41FA5}">
                      <a16:colId xmlns:a16="http://schemas.microsoft.com/office/drawing/2014/main" val="20011"/>
                    </a:ext>
                  </a:extLst>
                </a:gridCol>
                <a:gridCol w="451225">
                  <a:extLst>
                    <a:ext uri="{9D8B030D-6E8A-4147-A177-3AD203B41FA5}">
                      <a16:colId xmlns:a16="http://schemas.microsoft.com/office/drawing/2014/main" val="20012"/>
                    </a:ext>
                  </a:extLst>
                </a:gridCol>
              </a:tblGrid>
              <a:tr h="304800">
                <a:tc gridSpan="5">
                  <a:txBody>
                    <a:bodyPr/>
                    <a:lstStyle/>
                    <a:p>
                      <a:pPr marL="0" lvl="0" indent="0" algn="ctr" rtl="0">
                        <a:spcBef>
                          <a:spcPts val="0"/>
                        </a:spcBef>
                        <a:spcAft>
                          <a:spcPts val="0"/>
                        </a:spcAft>
                        <a:buNone/>
                      </a:pPr>
                      <a:r>
                        <a:rPr lang="en" sz="1100" b="1" i="1">
                          <a:latin typeface="Avenir"/>
                          <a:ea typeface="Avenir"/>
                          <a:cs typeface="Avenir"/>
                          <a:sym typeface="Avenir"/>
                        </a:rPr>
                        <a:t>CogAT</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FC5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1100" b="1" i="1">
                          <a:latin typeface="Avenir"/>
                          <a:ea typeface="Avenir"/>
                          <a:cs typeface="Avenir"/>
                          <a:sym typeface="Avenir"/>
                        </a:rPr>
                        <a:t>MAP</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A9999"/>
                    </a:solidFill>
                  </a:tcPr>
                </a:tc>
                <a:tc hMerge="1">
                  <a:txBody>
                    <a:bodyPr/>
                    <a:lstStyle/>
                    <a:p>
                      <a:endParaRPr lang="en-US"/>
                    </a:p>
                  </a:txBody>
                  <a:tcPr/>
                </a:tc>
                <a:tc gridSpan="6">
                  <a:txBody>
                    <a:bodyPr/>
                    <a:lstStyle/>
                    <a:p>
                      <a:pPr marL="0" lvl="0" indent="0" algn="ctr" rtl="0">
                        <a:spcBef>
                          <a:spcPts val="0"/>
                        </a:spcBef>
                        <a:spcAft>
                          <a:spcPts val="0"/>
                        </a:spcAft>
                        <a:buNone/>
                      </a:pPr>
                      <a:r>
                        <a:rPr lang="en" sz="1100" b="1" i="1">
                          <a:latin typeface="Avenir"/>
                          <a:ea typeface="Avenir"/>
                          <a:cs typeface="Avenir"/>
                          <a:sym typeface="Avenir"/>
                        </a:rPr>
                        <a:t>Gifted Rating Scales</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25">
                <a:tc>
                  <a:txBody>
                    <a:bodyPr/>
                    <a:lstStyle/>
                    <a:p>
                      <a:pPr marL="0" lvl="0" indent="0" algn="ctr" rtl="0">
                        <a:spcBef>
                          <a:spcPts val="0"/>
                        </a:spcBef>
                        <a:spcAft>
                          <a:spcPts val="0"/>
                        </a:spcAft>
                        <a:buNone/>
                      </a:pPr>
                      <a:r>
                        <a:rPr lang="en" sz="1100" b="1">
                          <a:latin typeface="Avenir"/>
                          <a:ea typeface="Avenir"/>
                          <a:cs typeface="Avenir"/>
                          <a:sym typeface="Avenir"/>
                        </a:rPr>
                        <a:t>Verbal</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Quant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NV</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QN</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VQN Comp.</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Read</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Math</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Int</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Aca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Crea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Art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Lea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Mot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304800">
                <a:tc>
                  <a:txBody>
                    <a:bodyPr/>
                    <a:lstStyle/>
                    <a:p>
                      <a:pPr marL="0" lvl="0" indent="0" algn="ctr" rtl="0">
                        <a:spcBef>
                          <a:spcPts val="0"/>
                        </a:spcBef>
                        <a:spcAft>
                          <a:spcPts val="0"/>
                        </a:spcAft>
                        <a:buNone/>
                      </a:pPr>
                      <a:r>
                        <a:rPr lang="en" sz="1100" b="1">
                          <a:latin typeface="Avenir"/>
                          <a:ea typeface="Avenir"/>
                          <a:cs typeface="Avenir"/>
                          <a:sym typeface="Avenir"/>
                        </a:rPr>
                        <a:t>65</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73</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52</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60</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62</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96</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93</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84</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62</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50</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73</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88</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03" name="Google Shape;303;p4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304" name="Google Shape;304;p46"/>
          <p:cNvPicPr preferRelativeResize="0"/>
          <p:nvPr/>
        </p:nvPicPr>
        <p:blipFill>
          <a:blip r:embed="rId3">
            <a:alphaModFix/>
          </a:blip>
          <a:stretch>
            <a:fillRect/>
          </a:stretch>
        </p:blipFill>
        <p:spPr>
          <a:xfrm>
            <a:off x="1414863" y="1207225"/>
            <a:ext cx="6314276" cy="3804326"/>
          </a:xfrm>
          <a:prstGeom prst="rect">
            <a:avLst/>
          </a:prstGeom>
          <a:noFill/>
          <a:ln>
            <a:noFill/>
          </a:ln>
        </p:spPr>
      </p:pic>
      <p:sp>
        <p:nvSpPr>
          <p:cNvPr id="305" name="Google Shape;305;p46"/>
          <p:cNvSpPr/>
          <p:nvPr/>
        </p:nvSpPr>
        <p:spPr>
          <a:xfrm>
            <a:off x="2433400" y="4367000"/>
            <a:ext cx="982800" cy="1536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6"/>
          <p:cNvSpPr/>
          <p:nvPr/>
        </p:nvSpPr>
        <p:spPr>
          <a:xfrm>
            <a:off x="3416200" y="4520600"/>
            <a:ext cx="982800" cy="1536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6"/>
          <p:cNvSpPr/>
          <p:nvPr/>
        </p:nvSpPr>
        <p:spPr>
          <a:xfrm>
            <a:off x="5564450" y="2894175"/>
            <a:ext cx="1060800" cy="9750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6"/>
          <p:cNvSpPr txBox="1"/>
          <p:nvPr/>
        </p:nvSpPr>
        <p:spPr>
          <a:xfrm>
            <a:off x="6318050" y="3639675"/>
            <a:ext cx="33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FF00FF"/>
                </a:solidFill>
              </a:rPr>
              <a:t>12</a:t>
            </a:r>
            <a:endParaRPr sz="900">
              <a:solidFill>
                <a:srgbClr val="FF00FF"/>
              </a:solidFill>
            </a:endParaRPr>
          </a:p>
        </p:txBody>
      </p:sp>
      <p:sp>
        <p:nvSpPr>
          <p:cNvPr id="309" name="Google Shape;309;p46"/>
          <p:cNvSpPr/>
          <p:nvPr/>
        </p:nvSpPr>
        <p:spPr>
          <a:xfrm>
            <a:off x="1439400" y="4367000"/>
            <a:ext cx="982800" cy="6231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aphicFrame>
        <p:nvGraphicFramePr>
          <p:cNvPr id="314" name="Google Shape;314;p47"/>
          <p:cNvGraphicFramePr/>
          <p:nvPr/>
        </p:nvGraphicFramePr>
        <p:xfrm>
          <a:off x="880888" y="1776856"/>
          <a:ext cx="3000000" cy="3000000"/>
        </p:xfrm>
        <a:graphic>
          <a:graphicData uri="http://schemas.openxmlformats.org/drawingml/2006/table">
            <a:tbl>
              <a:tblPr>
                <a:noFill/>
                <a:tableStyleId>{7A6379E5-CEB3-4A67-BAAB-B51C02428E69}</a:tableStyleId>
              </a:tblPr>
              <a:tblGrid>
                <a:gridCol w="737225">
                  <a:extLst>
                    <a:ext uri="{9D8B030D-6E8A-4147-A177-3AD203B41FA5}">
                      <a16:colId xmlns:a16="http://schemas.microsoft.com/office/drawing/2014/main" val="20000"/>
                    </a:ext>
                  </a:extLst>
                </a:gridCol>
                <a:gridCol w="725475">
                  <a:extLst>
                    <a:ext uri="{9D8B030D-6E8A-4147-A177-3AD203B41FA5}">
                      <a16:colId xmlns:a16="http://schemas.microsoft.com/office/drawing/2014/main" val="20001"/>
                    </a:ext>
                  </a:extLst>
                </a:gridCol>
                <a:gridCol w="525525">
                  <a:extLst>
                    <a:ext uri="{9D8B030D-6E8A-4147-A177-3AD203B41FA5}">
                      <a16:colId xmlns:a16="http://schemas.microsoft.com/office/drawing/2014/main" val="20002"/>
                    </a:ext>
                  </a:extLst>
                </a:gridCol>
                <a:gridCol w="576200">
                  <a:extLst>
                    <a:ext uri="{9D8B030D-6E8A-4147-A177-3AD203B41FA5}">
                      <a16:colId xmlns:a16="http://schemas.microsoft.com/office/drawing/2014/main" val="20003"/>
                    </a:ext>
                  </a:extLst>
                </a:gridCol>
                <a:gridCol w="715850">
                  <a:extLst>
                    <a:ext uri="{9D8B030D-6E8A-4147-A177-3AD203B41FA5}">
                      <a16:colId xmlns:a16="http://schemas.microsoft.com/office/drawing/2014/main" val="20004"/>
                    </a:ext>
                  </a:extLst>
                </a:gridCol>
                <a:gridCol w="608125">
                  <a:extLst>
                    <a:ext uri="{9D8B030D-6E8A-4147-A177-3AD203B41FA5}">
                      <a16:colId xmlns:a16="http://schemas.microsoft.com/office/drawing/2014/main" val="20005"/>
                    </a:ext>
                  </a:extLst>
                </a:gridCol>
                <a:gridCol w="590550">
                  <a:extLst>
                    <a:ext uri="{9D8B030D-6E8A-4147-A177-3AD203B41FA5}">
                      <a16:colId xmlns:a16="http://schemas.microsoft.com/office/drawing/2014/main" val="20006"/>
                    </a:ext>
                  </a:extLst>
                </a:gridCol>
                <a:gridCol w="382575">
                  <a:extLst>
                    <a:ext uri="{9D8B030D-6E8A-4147-A177-3AD203B41FA5}">
                      <a16:colId xmlns:a16="http://schemas.microsoft.com/office/drawing/2014/main" val="20007"/>
                    </a:ext>
                  </a:extLst>
                </a:gridCol>
                <a:gridCol w="497050">
                  <a:extLst>
                    <a:ext uri="{9D8B030D-6E8A-4147-A177-3AD203B41FA5}">
                      <a16:colId xmlns:a16="http://schemas.microsoft.com/office/drawing/2014/main" val="20008"/>
                    </a:ext>
                  </a:extLst>
                </a:gridCol>
                <a:gridCol w="583375">
                  <a:extLst>
                    <a:ext uri="{9D8B030D-6E8A-4147-A177-3AD203B41FA5}">
                      <a16:colId xmlns:a16="http://schemas.microsoft.com/office/drawing/2014/main" val="20009"/>
                    </a:ext>
                  </a:extLst>
                </a:gridCol>
                <a:gridCol w="435800">
                  <a:extLst>
                    <a:ext uri="{9D8B030D-6E8A-4147-A177-3AD203B41FA5}">
                      <a16:colId xmlns:a16="http://schemas.microsoft.com/office/drawing/2014/main" val="20010"/>
                    </a:ext>
                  </a:extLst>
                </a:gridCol>
                <a:gridCol w="472475">
                  <a:extLst>
                    <a:ext uri="{9D8B030D-6E8A-4147-A177-3AD203B41FA5}">
                      <a16:colId xmlns:a16="http://schemas.microsoft.com/office/drawing/2014/main" val="20011"/>
                    </a:ext>
                  </a:extLst>
                </a:gridCol>
                <a:gridCol w="531975">
                  <a:extLst>
                    <a:ext uri="{9D8B030D-6E8A-4147-A177-3AD203B41FA5}">
                      <a16:colId xmlns:a16="http://schemas.microsoft.com/office/drawing/2014/main" val="20012"/>
                    </a:ext>
                  </a:extLst>
                </a:gridCol>
              </a:tblGrid>
              <a:tr h="454600">
                <a:tc gridSpan="5">
                  <a:txBody>
                    <a:bodyPr/>
                    <a:lstStyle/>
                    <a:p>
                      <a:pPr marL="0" lvl="0" indent="0" algn="ctr" rtl="0">
                        <a:spcBef>
                          <a:spcPts val="0"/>
                        </a:spcBef>
                        <a:spcAft>
                          <a:spcPts val="0"/>
                        </a:spcAft>
                        <a:buNone/>
                      </a:pPr>
                      <a:r>
                        <a:rPr lang="en" sz="1100" b="1" i="1">
                          <a:latin typeface="Avenir"/>
                          <a:ea typeface="Avenir"/>
                          <a:cs typeface="Avenir"/>
                          <a:sym typeface="Avenir"/>
                        </a:rPr>
                        <a:t>CogAT</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FC5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1100" b="1" i="1">
                          <a:latin typeface="Avenir"/>
                          <a:ea typeface="Avenir"/>
                          <a:cs typeface="Avenir"/>
                          <a:sym typeface="Avenir"/>
                        </a:rPr>
                        <a:t>MAP</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A9999"/>
                    </a:solidFill>
                  </a:tcPr>
                </a:tc>
                <a:tc hMerge="1">
                  <a:txBody>
                    <a:bodyPr/>
                    <a:lstStyle/>
                    <a:p>
                      <a:endParaRPr lang="en-US"/>
                    </a:p>
                  </a:txBody>
                  <a:tcPr/>
                </a:tc>
                <a:tc gridSpan="6">
                  <a:txBody>
                    <a:bodyPr/>
                    <a:lstStyle/>
                    <a:p>
                      <a:pPr marL="0" lvl="0" indent="0" algn="ctr" rtl="0">
                        <a:spcBef>
                          <a:spcPts val="0"/>
                        </a:spcBef>
                        <a:spcAft>
                          <a:spcPts val="0"/>
                        </a:spcAft>
                        <a:buNone/>
                      </a:pPr>
                      <a:r>
                        <a:rPr lang="en" sz="1100" b="1" i="1">
                          <a:latin typeface="Avenir"/>
                          <a:ea typeface="Avenir"/>
                          <a:cs typeface="Avenir"/>
                          <a:sym typeface="Avenir"/>
                        </a:rPr>
                        <a:t>Gifted Rating Scales</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6900">
                <a:tc>
                  <a:txBody>
                    <a:bodyPr/>
                    <a:lstStyle/>
                    <a:p>
                      <a:pPr marL="0" lvl="0" indent="0" algn="ctr" rtl="0">
                        <a:spcBef>
                          <a:spcPts val="0"/>
                        </a:spcBef>
                        <a:spcAft>
                          <a:spcPts val="0"/>
                        </a:spcAft>
                        <a:buNone/>
                      </a:pPr>
                      <a:r>
                        <a:rPr lang="en" sz="1100" b="1">
                          <a:latin typeface="Avenir"/>
                          <a:ea typeface="Avenir"/>
                          <a:cs typeface="Avenir"/>
                          <a:sym typeface="Avenir"/>
                        </a:rPr>
                        <a:t>Verbal</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Quant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NV</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QN</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VQN Comp.</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Read</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Math</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Int</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Aca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Crea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Art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Lea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Mot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558275">
                <a:tc>
                  <a:txBody>
                    <a:bodyPr/>
                    <a:lstStyle/>
                    <a:p>
                      <a:pPr marL="0" lvl="0" indent="0" algn="ctr" rtl="0">
                        <a:spcBef>
                          <a:spcPts val="0"/>
                        </a:spcBef>
                        <a:spcAft>
                          <a:spcPts val="0"/>
                        </a:spcAft>
                        <a:buNone/>
                      </a:pPr>
                      <a:r>
                        <a:rPr lang="en" sz="1100" b="1">
                          <a:latin typeface="Avenir"/>
                          <a:ea typeface="Avenir"/>
                          <a:cs typeface="Avenir"/>
                          <a:sym typeface="Avenir"/>
                        </a:rPr>
                        <a:t>52</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52</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65</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16</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18</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24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5" name="Google Shape;315;p47"/>
          <p:cNvSpPr txBox="1">
            <a:spLocks noGrp="1"/>
          </p:cNvSpPr>
          <p:nvPr>
            <p:ph type="title" idx="4294967295"/>
          </p:nvPr>
        </p:nvSpPr>
        <p:spPr>
          <a:xfrm>
            <a:off x="1520400" y="592950"/>
            <a:ext cx="6103200" cy="7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200">
              <a:solidFill>
                <a:schemeClr val="dk2"/>
              </a:solidFill>
              <a:latin typeface="Avenir"/>
              <a:ea typeface="Avenir"/>
              <a:cs typeface="Avenir"/>
              <a:sym typeface="Avenir"/>
            </a:endParaRPr>
          </a:p>
          <a:p>
            <a:pPr marL="0" lvl="0" indent="0" algn="ctr" rtl="0">
              <a:spcBef>
                <a:spcPts val="0"/>
              </a:spcBef>
              <a:spcAft>
                <a:spcPts val="0"/>
              </a:spcAft>
              <a:buNone/>
            </a:pPr>
            <a:r>
              <a:rPr lang="en" sz="3200">
                <a:solidFill>
                  <a:schemeClr val="dk2"/>
                </a:solidFill>
                <a:latin typeface="Avenir"/>
                <a:ea typeface="Avenir"/>
                <a:cs typeface="Avenir"/>
                <a:sym typeface="Avenir"/>
              </a:rPr>
              <a:t>Student D </a:t>
            </a:r>
            <a:endParaRPr sz="3200">
              <a:solidFill>
                <a:schemeClr val="dk2"/>
              </a:solidFill>
              <a:latin typeface="Avenir"/>
              <a:ea typeface="Avenir"/>
              <a:cs typeface="Avenir"/>
              <a:sym typeface="Avenir"/>
            </a:endParaRPr>
          </a:p>
        </p:txBody>
      </p:sp>
      <p:sp>
        <p:nvSpPr>
          <p:cNvPr id="316" name="Google Shape;316;p4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17" name="Google Shape;317;p47"/>
          <p:cNvSpPr txBox="1">
            <a:spLocks noGrp="1"/>
          </p:cNvSpPr>
          <p:nvPr>
            <p:ph type="title" idx="4294967295"/>
          </p:nvPr>
        </p:nvSpPr>
        <p:spPr>
          <a:xfrm>
            <a:off x="1520400" y="3854475"/>
            <a:ext cx="6103200" cy="7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solidFill>
                  <a:schemeClr val="dk2"/>
                </a:solidFill>
                <a:latin typeface="Avenir"/>
                <a:ea typeface="Avenir"/>
                <a:cs typeface="Avenir"/>
                <a:sym typeface="Avenir"/>
              </a:rPr>
              <a:t>Does this student identify?</a:t>
            </a:r>
            <a:endParaRPr sz="3200">
              <a:solidFill>
                <a:schemeClr val="dk2"/>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869150" y="847600"/>
            <a:ext cx="5092200" cy="108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Session Goals</a:t>
            </a:r>
            <a:endParaRPr/>
          </a:p>
        </p:txBody>
      </p:sp>
      <p:sp>
        <p:nvSpPr>
          <p:cNvPr id="115" name="Google Shape;115;p21"/>
          <p:cNvSpPr txBox="1">
            <a:spLocks noGrp="1"/>
          </p:cNvSpPr>
          <p:nvPr>
            <p:ph type="body" idx="1"/>
          </p:nvPr>
        </p:nvSpPr>
        <p:spPr>
          <a:xfrm>
            <a:off x="869100" y="1994700"/>
            <a:ext cx="7405800" cy="200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Define giftedness.</a:t>
            </a:r>
            <a:endParaRPr/>
          </a:p>
          <a:p>
            <a:pPr marL="457200" lvl="0" indent="-355600" algn="l" rtl="0">
              <a:spcBef>
                <a:spcPts val="0"/>
              </a:spcBef>
              <a:spcAft>
                <a:spcPts val="0"/>
              </a:spcAft>
              <a:buSzPts val="2000"/>
              <a:buChar char="▪"/>
            </a:pPr>
            <a:r>
              <a:rPr lang="en"/>
              <a:t>Share information about the CMS gifted screening process.</a:t>
            </a:r>
            <a:endParaRPr/>
          </a:p>
          <a:p>
            <a:pPr marL="914400" lvl="1" indent="-355600" algn="l" rtl="0">
              <a:spcBef>
                <a:spcPts val="0"/>
              </a:spcBef>
              <a:spcAft>
                <a:spcPts val="0"/>
              </a:spcAft>
              <a:buSzPts val="2000"/>
              <a:buChar char="□"/>
            </a:pPr>
            <a:r>
              <a:rPr lang="en"/>
              <a:t>Grade 2 </a:t>
            </a:r>
            <a:endParaRPr/>
          </a:p>
          <a:p>
            <a:pPr marL="914400" lvl="1" indent="-355600" algn="l" rtl="0">
              <a:spcBef>
                <a:spcPts val="0"/>
              </a:spcBef>
              <a:spcAft>
                <a:spcPts val="0"/>
              </a:spcAft>
              <a:buSzPts val="2000"/>
              <a:buChar char="□"/>
            </a:pPr>
            <a:r>
              <a:rPr lang="en"/>
              <a:t>Grades 3-12</a:t>
            </a:r>
            <a:endParaRPr/>
          </a:p>
          <a:p>
            <a:pPr marL="457200" lvl="0" indent="-355600" algn="l" rtl="0">
              <a:spcBef>
                <a:spcPts val="0"/>
              </a:spcBef>
              <a:spcAft>
                <a:spcPts val="0"/>
              </a:spcAft>
              <a:buSzPts val="2000"/>
              <a:buChar char="▪"/>
            </a:pPr>
            <a:r>
              <a:rPr lang="en"/>
              <a:t>Analyze 2022-2025 CMS Gifted Identification Rubric. </a:t>
            </a:r>
            <a:endParaRPr/>
          </a:p>
        </p:txBody>
      </p:sp>
      <p:sp>
        <p:nvSpPr>
          <p:cNvPr id="116" name="Google Shape;116;p21"/>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aphicFrame>
        <p:nvGraphicFramePr>
          <p:cNvPr id="322" name="Google Shape;322;p48"/>
          <p:cNvGraphicFramePr/>
          <p:nvPr/>
        </p:nvGraphicFramePr>
        <p:xfrm>
          <a:off x="1428363" y="72581"/>
          <a:ext cx="3000000" cy="3000000"/>
        </p:xfrm>
        <a:graphic>
          <a:graphicData uri="http://schemas.openxmlformats.org/drawingml/2006/table">
            <a:tbl>
              <a:tblPr>
                <a:noFill/>
                <a:tableStyleId>{7A6379E5-CEB3-4A67-BAAB-B51C02428E69}</a:tableStyleId>
              </a:tblPr>
              <a:tblGrid>
                <a:gridCol w="625300">
                  <a:extLst>
                    <a:ext uri="{9D8B030D-6E8A-4147-A177-3AD203B41FA5}">
                      <a16:colId xmlns:a16="http://schemas.microsoft.com/office/drawing/2014/main" val="20000"/>
                    </a:ext>
                  </a:extLst>
                </a:gridCol>
                <a:gridCol w="615325">
                  <a:extLst>
                    <a:ext uri="{9D8B030D-6E8A-4147-A177-3AD203B41FA5}">
                      <a16:colId xmlns:a16="http://schemas.microsoft.com/office/drawing/2014/main" val="20001"/>
                    </a:ext>
                  </a:extLst>
                </a:gridCol>
                <a:gridCol w="445725">
                  <a:extLst>
                    <a:ext uri="{9D8B030D-6E8A-4147-A177-3AD203B41FA5}">
                      <a16:colId xmlns:a16="http://schemas.microsoft.com/office/drawing/2014/main" val="20002"/>
                    </a:ext>
                  </a:extLst>
                </a:gridCol>
                <a:gridCol w="488725">
                  <a:extLst>
                    <a:ext uri="{9D8B030D-6E8A-4147-A177-3AD203B41FA5}">
                      <a16:colId xmlns:a16="http://schemas.microsoft.com/office/drawing/2014/main" val="20003"/>
                    </a:ext>
                  </a:extLst>
                </a:gridCol>
                <a:gridCol w="607175">
                  <a:extLst>
                    <a:ext uri="{9D8B030D-6E8A-4147-A177-3AD203B41FA5}">
                      <a16:colId xmlns:a16="http://schemas.microsoft.com/office/drawing/2014/main" val="20004"/>
                    </a:ext>
                  </a:extLst>
                </a:gridCol>
                <a:gridCol w="515800">
                  <a:extLst>
                    <a:ext uri="{9D8B030D-6E8A-4147-A177-3AD203B41FA5}">
                      <a16:colId xmlns:a16="http://schemas.microsoft.com/office/drawing/2014/main" val="20005"/>
                    </a:ext>
                  </a:extLst>
                </a:gridCol>
                <a:gridCol w="500875">
                  <a:extLst>
                    <a:ext uri="{9D8B030D-6E8A-4147-A177-3AD203B41FA5}">
                      <a16:colId xmlns:a16="http://schemas.microsoft.com/office/drawing/2014/main" val="20006"/>
                    </a:ext>
                  </a:extLst>
                </a:gridCol>
                <a:gridCol w="337150">
                  <a:extLst>
                    <a:ext uri="{9D8B030D-6E8A-4147-A177-3AD203B41FA5}">
                      <a16:colId xmlns:a16="http://schemas.microsoft.com/office/drawing/2014/main" val="20007"/>
                    </a:ext>
                  </a:extLst>
                </a:gridCol>
                <a:gridCol w="421600">
                  <a:extLst>
                    <a:ext uri="{9D8B030D-6E8A-4147-A177-3AD203B41FA5}">
                      <a16:colId xmlns:a16="http://schemas.microsoft.com/office/drawing/2014/main" val="20008"/>
                    </a:ext>
                  </a:extLst>
                </a:gridCol>
                <a:gridCol w="494800">
                  <a:extLst>
                    <a:ext uri="{9D8B030D-6E8A-4147-A177-3AD203B41FA5}">
                      <a16:colId xmlns:a16="http://schemas.microsoft.com/office/drawing/2014/main" val="20009"/>
                    </a:ext>
                  </a:extLst>
                </a:gridCol>
                <a:gridCol w="382850">
                  <a:extLst>
                    <a:ext uri="{9D8B030D-6E8A-4147-A177-3AD203B41FA5}">
                      <a16:colId xmlns:a16="http://schemas.microsoft.com/office/drawing/2014/main" val="20010"/>
                    </a:ext>
                  </a:extLst>
                </a:gridCol>
                <a:gridCol w="400725">
                  <a:extLst>
                    <a:ext uri="{9D8B030D-6E8A-4147-A177-3AD203B41FA5}">
                      <a16:colId xmlns:a16="http://schemas.microsoft.com/office/drawing/2014/main" val="20011"/>
                    </a:ext>
                  </a:extLst>
                </a:gridCol>
                <a:gridCol w="451225">
                  <a:extLst>
                    <a:ext uri="{9D8B030D-6E8A-4147-A177-3AD203B41FA5}">
                      <a16:colId xmlns:a16="http://schemas.microsoft.com/office/drawing/2014/main" val="20012"/>
                    </a:ext>
                  </a:extLst>
                </a:gridCol>
              </a:tblGrid>
              <a:tr h="304800">
                <a:tc gridSpan="5">
                  <a:txBody>
                    <a:bodyPr/>
                    <a:lstStyle/>
                    <a:p>
                      <a:pPr marL="0" lvl="0" indent="0" algn="ctr" rtl="0">
                        <a:spcBef>
                          <a:spcPts val="0"/>
                        </a:spcBef>
                        <a:spcAft>
                          <a:spcPts val="0"/>
                        </a:spcAft>
                        <a:buNone/>
                      </a:pPr>
                      <a:r>
                        <a:rPr lang="en" sz="1100" b="1" i="1">
                          <a:latin typeface="Avenir"/>
                          <a:ea typeface="Avenir"/>
                          <a:cs typeface="Avenir"/>
                          <a:sym typeface="Avenir"/>
                        </a:rPr>
                        <a:t>CogAT</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FC5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1100" b="1" i="1">
                          <a:latin typeface="Avenir"/>
                          <a:ea typeface="Avenir"/>
                          <a:cs typeface="Avenir"/>
                          <a:sym typeface="Avenir"/>
                        </a:rPr>
                        <a:t>MAP</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A9999"/>
                    </a:solidFill>
                  </a:tcPr>
                </a:tc>
                <a:tc hMerge="1">
                  <a:txBody>
                    <a:bodyPr/>
                    <a:lstStyle/>
                    <a:p>
                      <a:endParaRPr lang="en-US"/>
                    </a:p>
                  </a:txBody>
                  <a:tcPr/>
                </a:tc>
                <a:tc gridSpan="6">
                  <a:txBody>
                    <a:bodyPr/>
                    <a:lstStyle/>
                    <a:p>
                      <a:pPr marL="0" lvl="0" indent="0" algn="ctr" rtl="0">
                        <a:spcBef>
                          <a:spcPts val="0"/>
                        </a:spcBef>
                        <a:spcAft>
                          <a:spcPts val="0"/>
                        </a:spcAft>
                        <a:buNone/>
                      </a:pPr>
                      <a:r>
                        <a:rPr lang="en" sz="1100" b="1" i="1">
                          <a:latin typeface="Avenir"/>
                          <a:ea typeface="Avenir"/>
                          <a:cs typeface="Avenir"/>
                          <a:sym typeface="Avenir"/>
                        </a:rPr>
                        <a:t>Gifted Rating Scales</a:t>
                      </a:r>
                      <a:endParaRPr sz="1100" b="1" i="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25">
                <a:tc>
                  <a:txBody>
                    <a:bodyPr/>
                    <a:lstStyle/>
                    <a:p>
                      <a:pPr marL="0" lvl="0" indent="0" algn="ctr" rtl="0">
                        <a:spcBef>
                          <a:spcPts val="0"/>
                        </a:spcBef>
                        <a:spcAft>
                          <a:spcPts val="0"/>
                        </a:spcAft>
                        <a:buNone/>
                      </a:pPr>
                      <a:r>
                        <a:rPr lang="en" sz="1100" b="1">
                          <a:latin typeface="Avenir"/>
                          <a:ea typeface="Avenir"/>
                          <a:cs typeface="Avenir"/>
                          <a:sym typeface="Avenir"/>
                        </a:rPr>
                        <a:t>Verbal</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Quant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NV</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QN</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VQN Comp.</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Read</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Math</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Int</a:t>
                      </a:r>
                      <a:endParaRPr sz="1100" b="1">
                        <a:latin typeface="Avenir"/>
                        <a:ea typeface="Avenir"/>
                        <a:cs typeface="Avenir"/>
                        <a:sym typeface="Avenir"/>
                      </a:endParaRPr>
                    </a:p>
                  </a:txBody>
                  <a:tcPr marL="68575" marR="68575" marT="68575" marB="68575">
                    <a:lnL w="381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Aca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Crea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Art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Lea</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a:txBody>
                    <a:bodyPr/>
                    <a:lstStyle/>
                    <a:p>
                      <a:pPr marL="0" lvl="0" indent="0" algn="ctr" rtl="0">
                        <a:spcBef>
                          <a:spcPts val="0"/>
                        </a:spcBef>
                        <a:spcAft>
                          <a:spcPts val="0"/>
                        </a:spcAft>
                        <a:buNone/>
                      </a:pPr>
                      <a:r>
                        <a:rPr lang="en" sz="1100" b="1">
                          <a:latin typeface="Avenir"/>
                          <a:ea typeface="Avenir"/>
                          <a:cs typeface="Avenir"/>
                          <a:sym typeface="Avenir"/>
                        </a:rPr>
                        <a:t>Mot</a:t>
                      </a:r>
                      <a:endParaRPr sz="1100" b="1">
                        <a:latin typeface="Avenir"/>
                        <a:ea typeface="Avenir"/>
                        <a:cs typeface="Avenir"/>
                        <a:sym typeface="Avenir"/>
                      </a:endParaRPr>
                    </a:p>
                  </a:txBody>
                  <a:tcPr marL="68575" marR="68575" marT="68575" marB="68575">
                    <a:lnL w="190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304800">
                <a:tc>
                  <a:txBody>
                    <a:bodyPr/>
                    <a:lstStyle/>
                    <a:p>
                      <a:pPr marL="0" lvl="0" indent="0" algn="ctr" rtl="0">
                        <a:spcBef>
                          <a:spcPts val="0"/>
                        </a:spcBef>
                        <a:spcAft>
                          <a:spcPts val="0"/>
                        </a:spcAft>
                        <a:buNone/>
                      </a:pPr>
                      <a:r>
                        <a:rPr lang="en" sz="1100" b="1">
                          <a:latin typeface="Avenir"/>
                          <a:ea typeface="Avenir"/>
                          <a:cs typeface="Avenir"/>
                          <a:sym typeface="Avenir"/>
                        </a:rPr>
                        <a:t>52</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52</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69</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65</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16</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18</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8</a:t>
                      </a:r>
                      <a:endParaRPr sz="1100" b="1">
                        <a:latin typeface="Avenir"/>
                        <a:ea typeface="Avenir"/>
                        <a:cs typeface="Avenir"/>
                        <a:sym typeface="Avenir"/>
                      </a:endParaRPr>
                    </a:p>
                  </a:txBody>
                  <a:tcPr marL="68575" marR="68575" marT="68575" marB="68575">
                    <a:lnL w="381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5</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24</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Avenir"/>
                          <a:ea typeface="Avenir"/>
                          <a:cs typeface="Avenir"/>
                          <a:sym typeface="Avenir"/>
                        </a:rPr>
                        <a:t>7</a:t>
                      </a:r>
                      <a:endParaRPr sz="1100" b="1">
                        <a:latin typeface="Avenir"/>
                        <a:ea typeface="Avenir"/>
                        <a:cs typeface="Avenir"/>
                        <a:sym typeface="Avenir"/>
                      </a:endParaRPr>
                    </a:p>
                  </a:txBody>
                  <a:tcPr marL="68575" marR="68575" marT="68575" marB="68575">
                    <a:lnL w="1905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23" name="Google Shape;323;p4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324" name="Google Shape;324;p48"/>
          <p:cNvPicPr preferRelativeResize="0"/>
          <p:nvPr/>
        </p:nvPicPr>
        <p:blipFill>
          <a:blip r:embed="rId3">
            <a:alphaModFix/>
          </a:blip>
          <a:stretch>
            <a:fillRect/>
          </a:stretch>
        </p:blipFill>
        <p:spPr>
          <a:xfrm>
            <a:off x="1414863" y="1207225"/>
            <a:ext cx="6314276" cy="3804326"/>
          </a:xfrm>
          <a:prstGeom prst="rect">
            <a:avLst/>
          </a:prstGeom>
          <a:noFill/>
          <a:ln>
            <a:noFill/>
          </a:ln>
        </p:spPr>
      </p:pic>
      <p:sp>
        <p:nvSpPr>
          <p:cNvPr id="325" name="Google Shape;325;p48"/>
          <p:cNvSpPr/>
          <p:nvPr/>
        </p:nvSpPr>
        <p:spPr>
          <a:xfrm>
            <a:off x="6623875" y="3884500"/>
            <a:ext cx="1091700" cy="11055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8"/>
          <p:cNvSpPr/>
          <p:nvPr/>
        </p:nvSpPr>
        <p:spPr>
          <a:xfrm>
            <a:off x="4410350" y="4052250"/>
            <a:ext cx="1040100" cy="7458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9"/>
          <p:cNvSpPr txBox="1">
            <a:spLocks noGrp="1"/>
          </p:cNvSpPr>
          <p:nvPr>
            <p:ph type="title"/>
          </p:nvPr>
        </p:nvSpPr>
        <p:spPr>
          <a:xfrm>
            <a:off x="690850" y="512550"/>
            <a:ext cx="8080500" cy="87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Opportunities Beyond 2nd Grade</a:t>
            </a:r>
            <a:endParaRPr sz="3800"/>
          </a:p>
        </p:txBody>
      </p:sp>
      <p:sp>
        <p:nvSpPr>
          <p:cNvPr id="332" name="Google Shape;332;p49"/>
          <p:cNvSpPr txBox="1">
            <a:spLocks noGrp="1"/>
          </p:cNvSpPr>
          <p:nvPr>
            <p:ph type="body" idx="1"/>
          </p:nvPr>
        </p:nvSpPr>
        <p:spPr>
          <a:xfrm>
            <a:off x="465450" y="1220475"/>
            <a:ext cx="8213100" cy="343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a:p>
            <a:pPr marL="457200" lvl="0" indent="-355600" algn="l" rtl="0">
              <a:spcBef>
                <a:spcPts val="600"/>
              </a:spcBef>
              <a:spcAft>
                <a:spcPts val="0"/>
              </a:spcAft>
              <a:buSzPts val="2000"/>
              <a:buChar char="▪"/>
            </a:pPr>
            <a:r>
              <a:rPr lang="en"/>
              <a:t>Unidentified students may be considered for rescreening after a period of </a:t>
            </a:r>
            <a:r>
              <a:rPr lang="en" i="1"/>
              <a:t>at least</a:t>
            </a:r>
            <a:r>
              <a:rPr lang="en"/>
              <a:t> 24 months have passed.</a:t>
            </a:r>
            <a:endParaRPr/>
          </a:p>
          <a:p>
            <a:pPr marL="457200" lvl="0" indent="-355600" algn="l" rtl="0">
              <a:spcBef>
                <a:spcPts val="0"/>
              </a:spcBef>
              <a:spcAft>
                <a:spcPts val="0"/>
              </a:spcAft>
              <a:buSzPts val="2000"/>
              <a:buChar char="▪"/>
            </a:pPr>
            <a:r>
              <a:rPr lang="en"/>
              <a:t>All decisions regarding rescreening are conducted at the school level and are determined by TD Site-Based Committees. Multiple data points are used to make decisions.</a:t>
            </a:r>
            <a:endParaRPr/>
          </a:p>
          <a:p>
            <a:pPr marL="457200" lvl="0" indent="-355600" algn="l" rtl="0">
              <a:spcBef>
                <a:spcPts val="0"/>
              </a:spcBef>
              <a:spcAft>
                <a:spcPts val="0"/>
              </a:spcAft>
              <a:buSzPts val="2000"/>
              <a:buChar char="▪"/>
            </a:pPr>
            <a:r>
              <a:rPr lang="en"/>
              <a:t>Screening process includes formal assessments-- CogAT combined with achievement scores (EOG or MAP).</a:t>
            </a:r>
            <a:endParaRPr/>
          </a:p>
          <a:p>
            <a:pPr marL="457200" lvl="0" indent="-355600" algn="l" rtl="0">
              <a:spcBef>
                <a:spcPts val="0"/>
              </a:spcBef>
              <a:spcAft>
                <a:spcPts val="0"/>
              </a:spcAft>
              <a:buSzPts val="2000"/>
              <a:buChar char="▪"/>
            </a:pPr>
            <a:r>
              <a:rPr lang="en"/>
              <a:t>Screening window for 3rd-5th grade students typically occurs through fall and winter.</a:t>
            </a:r>
            <a:endParaRPr/>
          </a:p>
          <a:p>
            <a:pPr marL="0" lvl="0" indent="0" algn="l" rtl="0">
              <a:spcBef>
                <a:spcPts val="600"/>
              </a:spcBef>
              <a:spcAft>
                <a:spcPts val="0"/>
              </a:spcAft>
              <a:buNone/>
            </a:pPr>
            <a:endParaRPr/>
          </a:p>
        </p:txBody>
      </p:sp>
      <p:sp>
        <p:nvSpPr>
          <p:cNvPr id="333" name="Google Shape;333;p49"/>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0"/>
          <p:cNvSpPr txBox="1">
            <a:spLocks noGrp="1"/>
          </p:cNvSpPr>
          <p:nvPr>
            <p:ph type="ctrTitle"/>
          </p:nvPr>
        </p:nvSpPr>
        <p:spPr>
          <a:xfrm>
            <a:off x="1048725" y="3058625"/>
            <a:ext cx="49140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1"/>
          <p:cNvSpPr txBox="1">
            <a:spLocks noGrp="1"/>
          </p:cNvSpPr>
          <p:nvPr>
            <p:ph type="ctrTitle"/>
          </p:nvPr>
        </p:nvSpPr>
        <p:spPr>
          <a:xfrm>
            <a:off x="1048725" y="2723750"/>
            <a:ext cx="4914000" cy="149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 for attending!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subTitle" idx="4294967295"/>
          </p:nvPr>
        </p:nvSpPr>
        <p:spPr>
          <a:xfrm>
            <a:off x="509875" y="905701"/>
            <a:ext cx="3470400" cy="34875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b="1">
                <a:latin typeface="Montserrat"/>
                <a:ea typeface="Montserrat"/>
                <a:cs typeface="Montserrat"/>
                <a:sym typeface="Montserrat"/>
              </a:rPr>
              <a:t>Standard 1: Student Identification</a:t>
            </a:r>
            <a:endParaRPr b="1">
              <a:latin typeface="Montserrat"/>
              <a:ea typeface="Montserrat"/>
              <a:cs typeface="Montserrat"/>
              <a:sym typeface="Montserrat"/>
            </a:endParaRPr>
          </a:p>
          <a:p>
            <a:pPr marL="0" lvl="0" indent="0" algn="l" rtl="0">
              <a:spcBef>
                <a:spcPts val="600"/>
              </a:spcBef>
              <a:spcAft>
                <a:spcPts val="0"/>
              </a:spcAft>
              <a:buNone/>
            </a:pPr>
            <a:r>
              <a:rPr lang="en">
                <a:latin typeface="Work Sans"/>
                <a:ea typeface="Work Sans"/>
                <a:cs typeface="Work Sans"/>
                <a:sym typeface="Work Sans"/>
              </a:rPr>
              <a:t>The LEA’s student identification procedures for AIG are </a:t>
            </a:r>
            <a:r>
              <a:rPr lang="en" b="1">
                <a:solidFill>
                  <a:srgbClr val="39C0BA"/>
                </a:solidFill>
                <a:latin typeface="Work Sans"/>
                <a:ea typeface="Work Sans"/>
                <a:cs typeface="Work Sans"/>
                <a:sym typeface="Work Sans"/>
              </a:rPr>
              <a:t>clear</a:t>
            </a:r>
            <a:r>
              <a:rPr lang="en">
                <a:solidFill>
                  <a:srgbClr val="39C0BA"/>
                </a:solidFill>
                <a:latin typeface="Work Sans"/>
                <a:ea typeface="Work Sans"/>
                <a:cs typeface="Work Sans"/>
                <a:sym typeface="Work Sans"/>
              </a:rPr>
              <a:t>, </a:t>
            </a:r>
            <a:r>
              <a:rPr lang="en" b="1">
                <a:solidFill>
                  <a:srgbClr val="39C0BA"/>
                </a:solidFill>
                <a:latin typeface="Work Sans"/>
                <a:ea typeface="Work Sans"/>
                <a:cs typeface="Work Sans"/>
                <a:sym typeface="Work Sans"/>
              </a:rPr>
              <a:t>equitable</a:t>
            </a:r>
            <a:r>
              <a:rPr lang="en">
                <a:solidFill>
                  <a:srgbClr val="39C0BA"/>
                </a:solidFill>
                <a:latin typeface="Work Sans"/>
                <a:ea typeface="Work Sans"/>
                <a:cs typeface="Work Sans"/>
                <a:sym typeface="Work Sans"/>
              </a:rPr>
              <a:t>,</a:t>
            </a:r>
            <a:r>
              <a:rPr lang="en">
                <a:latin typeface="Work Sans"/>
                <a:ea typeface="Work Sans"/>
                <a:cs typeface="Work Sans"/>
                <a:sym typeface="Work Sans"/>
              </a:rPr>
              <a:t> and </a:t>
            </a:r>
            <a:r>
              <a:rPr lang="en" b="1">
                <a:solidFill>
                  <a:srgbClr val="39C0BA"/>
                </a:solidFill>
                <a:latin typeface="Work Sans"/>
                <a:ea typeface="Work Sans"/>
                <a:cs typeface="Work Sans"/>
                <a:sym typeface="Work Sans"/>
              </a:rPr>
              <a:t>comprehensive</a:t>
            </a:r>
            <a:r>
              <a:rPr lang="en">
                <a:solidFill>
                  <a:srgbClr val="39C0BA"/>
                </a:solidFill>
                <a:latin typeface="Work Sans"/>
                <a:ea typeface="Work Sans"/>
                <a:cs typeface="Work Sans"/>
                <a:sym typeface="Work Sans"/>
              </a:rPr>
              <a:t> </a:t>
            </a:r>
            <a:r>
              <a:rPr lang="en">
                <a:latin typeface="Work Sans"/>
                <a:ea typeface="Work Sans"/>
                <a:cs typeface="Work Sans"/>
                <a:sym typeface="Work Sans"/>
              </a:rPr>
              <a:t>and lead towards appropriate educational services. </a:t>
            </a:r>
            <a:endParaRPr>
              <a:latin typeface="Work Sans"/>
              <a:ea typeface="Work Sans"/>
              <a:cs typeface="Work Sans"/>
              <a:sym typeface="Work Sans"/>
            </a:endParaRPr>
          </a:p>
          <a:p>
            <a:pPr marL="0" lvl="0" indent="0" algn="l" rtl="0">
              <a:spcBef>
                <a:spcPts val="600"/>
              </a:spcBef>
              <a:spcAft>
                <a:spcPts val="0"/>
              </a:spcAft>
              <a:buNone/>
            </a:pPr>
            <a:endParaRPr b="1">
              <a:latin typeface="Work Sans"/>
              <a:ea typeface="Work Sans"/>
              <a:cs typeface="Work Sans"/>
              <a:sym typeface="Work Sans"/>
            </a:endParaRPr>
          </a:p>
        </p:txBody>
      </p:sp>
      <p:sp>
        <p:nvSpPr>
          <p:cNvPr id="122" name="Google Shape;122;p22"/>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23" name="Google Shape;123;p22"/>
          <p:cNvPicPr preferRelativeResize="0"/>
          <p:nvPr/>
        </p:nvPicPr>
        <p:blipFill rotWithShape="1">
          <a:blip r:embed="rId3">
            <a:alphaModFix/>
          </a:blip>
          <a:srcRect t="36435" r="53518" b="13426"/>
          <a:stretch/>
        </p:blipFill>
        <p:spPr>
          <a:xfrm>
            <a:off x="4228275" y="566000"/>
            <a:ext cx="4479926" cy="3624148"/>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1048725" y="3058625"/>
            <a:ext cx="49140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Defining Giftedness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602250" y="490250"/>
            <a:ext cx="7939500" cy="128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a:t>STATE DEFINITION OF AIG STUDENTS, </a:t>
            </a:r>
            <a:endParaRPr sz="2600"/>
          </a:p>
          <a:p>
            <a:pPr marL="0" lvl="0" indent="0" algn="ctr" rtl="0">
              <a:spcBef>
                <a:spcPts val="0"/>
              </a:spcBef>
              <a:spcAft>
                <a:spcPts val="0"/>
              </a:spcAft>
              <a:buNone/>
            </a:pPr>
            <a:r>
              <a:rPr lang="en" sz="2600"/>
              <a:t>ARTICLE 9B (N.C.G.S. § 115C-150.5)</a:t>
            </a:r>
            <a:endParaRPr sz="2600"/>
          </a:p>
          <a:p>
            <a:pPr marL="0" lvl="0" indent="0" algn="l" rtl="0">
              <a:spcBef>
                <a:spcPts val="0"/>
              </a:spcBef>
              <a:spcAft>
                <a:spcPts val="0"/>
              </a:spcAft>
              <a:buNone/>
            </a:pPr>
            <a:endParaRPr sz="3000"/>
          </a:p>
        </p:txBody>
      </p:sp>
      <p:sp>
        <p:nvSpPr>
          <p:cNvPr id="134" name="Google Shape;134;p24"/>
          <p:cNvSpPr txBox="1">
            <a:spLocks noGrp="1"/>
          </p:cNvSpPr>
          <p:nvPr>
            <p:ph type="body" idx="1"/>
          </p:nvPr>
        </p:nvSpPr>
        <p:spPr>
          <a:xfrm>
            <a:off x="339900" y="1441650"/>
            <a:ext cx="8464200" cy="3099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a:solidFill>
                  <a:srgbClr val="434343"/>
                </a:solidFill>
                <a:latin typeface="Work Sans"/>
                <a:ea typeface="Work Sans"/>
                <a:cs typeface="Work Sans"/>
                <a:sym typeface="Work Sans"/>
              </a:rPr>
              <a:t>Academically or intellectually gifted (AIG) students </a:t>
            </a:r>
            <a:r>
              <a:rPr lang="en" sz="1700" b="1">
                <a:solidFill>
                  <a:srgbClr val="C00000"/>
                </a:solidFill>
                <a:latin typeface="Work Sans"/>
                <a:ea typeface="Work Sans"/>
                <a:cs typeface="Work Sans"/>
                <a:sym typeface="Work Sans"/>
              </a:rPr>
              <a:t>perform or show the potential to perform at substantially high levels of accomplishment</a:t>
            </a:r>
            <a:r>
              <a:rPr lang="en" sz="1700">
                <a:solidFill>
                  <a:srgbClr val="042A55"/>
                </a:solidFill>
                <a:latin typeface="Work Sans"/>
                <a:ea typeface="Work Sans"/>
                <a:cs typeface="Work Sans"/>
                <a:sym typeface="Work Sans"/>
              </a:rPr>
              <a:t> </a:t>
            </a:r>
            <a:r>
              <a:rPr lang="en" sz="1700">
                <a:solidFill>
                  <a:srgbClr val="434343"/>
                </a:solidFill>
                <a:latin typeface="Work Sans"/>
                <a:ea typeface="Work Sans"/>
                <a:cs typeface="Work Sans"/>
                <a:sym typeface="Work Sans"/>
              </a:rPr>
              <a:t>when compared with others of their age, experiences or environment. Academically or intellectually gifted students </a:t>
            </a:r>
            <a:r>
              <a:rPr lang="en" sz="1700" b="1">
                <a:solidFill>
                  <a:srgbClr val="C00000"/>
                </a:solidFill>
                <a:latin typeface="Work Sans"/>
                <a:ea typeface="Work Sans"/>
                <a:cs typeface="Work Sans"/>
                <a:sym typeface="Work Sans"/>
              </a:rPr>
              <a:t>exhibit high performance capability in intellectual areas, specific academic fields, or in both</a:t>
            </a:r>
            <a:r>
              <a:rPr lang="en" sz="1700">
                <a:solidFill>
                  <a:srgbClr val="042A55"/>
                </a:solidFill>
                <a:latin typeface="Work Sans"/>
                <a:ea typeface="Work Sans"/>
                <a:cs typeface="Work Sans"/>
                <a:sym typeface="Work Sans"/>
              </a:rPr>
              <a:t> </a:t>
            </a:r>
            <a:r>
              <a:rPr lang="en" sz="1700">
                <a:solidFill>
                  <a:srgbClr val="434343"/>
                </a:solidFill>
                <a:latin typeface="Work Sans"/>
                <a:ea typeface="Work Sans"/>
                <a:cs typeface="Work Sans"/>
                <a:sym typeface="Work Sans"/>
              </a:rPr>
              <a:t>the intellectual areas and specific academic fields. Academically or intellectually gifted students </a:t>
            </a:r>
            <a:r>
              <a:rPr lang="en" sz="1700" b="1">
                <a:solidFill>
                  <a:srgbClr val="C00000"/>
                </a:solidFill>
                <a:latin typeface="Work Sans"/>
                <a:ea typeface="Work Sans"/>
                <a:cs typeface="Work Sans"/>
                <a:sym typeface="Work Sans"/>
              </a:rPr>
              <a:t>require differentiated educational services beyond those ordinarily provided by the regular educational program</a:t>
            </a:r>
            <a:r>
              <a:rPr lang="en" sz="1700">
                <a:solidFill>
                  <a:srgbClr val="042A55"/>
                </a:solidFill>
                <a:latin typeface="Work Sans"/>
                <a:ea typeface="Work Sans"/>
                <a:cs typeface="Work Sans"/>
                <a:sym typeface="Work Sans"/>
              </a:rPr>
              <a:t>. </a:t>
            </a:r>
            <a:r>
              <a:rPr lang="en" sz="1700">
                <a:solidFill>
                  <a:srgbClr val="434343"/>
                </a:solidFill>
                <a:latin typeface="Work Sans"/>
                <a:ea typeface="Work Sans"/>
                <a:cs typeface="Work Sans"/>
                <a:sym typeface="Work Sans"/>
              </a:rPr>
              <a:t>Outstanding abilities are present in students from</a:t>
            </a:r>
            <a:r>
              <a:rPr lang="en" sz="1700">
                <a:solidFill>
                  <a:srgbClr val="042A55"/>
                </a:solidFill>
                <a:latin typeface="Work Sans"/>
                <a:ea typeface="Work Sans"/>
                <a:cs typeface="Work Sans"/>
                <a:sym typeface="Work Sans"/>
              </a:rPr>
              <a:t> </a:t>
            </a:r>
            <a:r>
              <a:rPr lang="en" sz="1700" b="1">
                <a:solidFill>
                  <a:srgbClr val="C00000"/>
                </a:solidFill>
                <a:latin typeface="Work Sans"/>
                <a:ea typeface="Work Sans"/>
                <a:cs typeface="Work Sans"/>
                <a:sym typeface="Work Sans"/>
              </a:rPr>
              <a:t>all cultural groups, across all economic strata, and in all areas of human endeavor</a:t>
            </a:r>
            <a:r>
              <a:rPr lang="en" sz="1700">
                <a:solidFill>
                  <a:srgbClr val="C00000"/>
                </a:solidFill>
                <a:latin typeface="Work Sans"/>
                <a:ea typeface="Work Sans"/>
                <a:cs typeface="Work Sans"/>
                <a:sym typeface="Work Sans"/>
              </a:rPr>
              <a:t>.</a:t>
            </a:r>
            <a:endParaRPr sz="170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140" name="Google Shape;140;p25"/>
          <p:cNvGraphicFramePr/>
          <p:nvPr/>
        </p:nvGraphicFramePr>
        <p:xfrm>
          <a:off x="510638" y="438150"/>
          <a:ext cx="3000000" cy="3000000"/>
        </p:xfrm>
        <a:graphic>
          <a:graphicData uri="http://schemas.openxmlformats.org/drawingml/2006/table">
            <a:tbl>
              <a:tblPr>
                <a:noFill/>
                <a:tableStyleId>{D9618565-EAB9-4801-B63F-DD3ECC7B6978}</a:tableStyleId>
              </a:tblPr>
              <a:tblGrid>
                <a:gridCol w="1052950">
                  <a:extLst>
                    <a:ext uri="{9D8B030D-6E8A-4147-A177-3AD203B41FA5}">
                      <a16:colId xmlns:a16="http://schemas.microsoft.com/office/drawing/2014/main" val="20000"/>
                    </a:ext>
                  </a:extLst>
                </a:gridCol>
                <a:gridCol w="2581150">
                  <a:extLst>
                    <a:ext uri="{9D8B030D-6E8A-4147-A177-3AD203B41FA5}">
                      <a16:colId xmlns:a16="http://schemas.microsoft.com/office/drawing/2014/main" val="20001"/>
                    </a:ext>
                  </a:extLst>
                </a:gridCol>
                <a:gridCol w="4488625">
                  <a:extLst>
                    <a:ext uri="{9D8B030D-6E8A-4147-A177-3AD203B41FA5}">
                      <a16:colId xmlns:a16="http://schemas.microsoft.com/office/drawing/2014/main" val="20002"/>
                    </a:ext>
                  </a:extLst>
                </a:gridCol>
              </a:tblGrid>
              <a:tr h="309950">
                <a:tc>
                  <a:txBody>
                    <a:bodyPr/>
                    <a:lstStyle/>
                    <a:p>
                      <a:pPr marL="0" lvl="0" indent="0" algn="ctr" rtl="0">
                        <a:spcBef>
                          <a:spcPts val="0"/>
                        </a:spcBef>
                        <a:spcAft>
                          <a:spcPts val="0"/>
                        </a:spcAft>
                        <a:buNone/>
                      </a:pPr>
                      <a:r>
                        <a:rPr lang="en" sz="1000" b="1">
                          <a:latin typeface="Calibri"/>
                          <a:ea typeface="Calibri"/>
                          <a:cs typeface="Calibri"/>
                          <a:sym typeface="Calibri"/>
                        </a:rPr>
                        <a:t>Identification Label</a:t>
                      </a:r>
                      <a:endParaRPr sz="1000" b="1">
                        <a:latin typeface="Calibri"/>
                        <a:ea typeface="Calibri"/>
                        <a:cs typeface="Calibri"/>
                        <a:sym typeface="Calibri"/>
                      </a:endParaRPr>
                    </a:p>
                  </a:txBody>
                  <a:tcPr marL="63500" marR="63500" marT="63500" marB="63500">
                    <a:solidFill>
                      <a:srgbClr val="CCCCCC"/>
                    </a:solidFill>
                  </a:tcPr>
                </a:tc>
                <a:tc>
                  <a:txBody>
                    <a:bodyPr/>
                    <a:lstStyle/>
                    <a:p>
                      <a:pPr marL="0" lvl="0" indent="0" algn="ctr" rtl="0">
                        <a:spcBef>
                          <a:spcPts val="0"/>
                        </a:spcBef>
                        <a:spcAft>
                          <a:spcPts val="0"/>
                        </a:spcAft>
                        <a:buNone/>
                      </a:pPr>
                      <a:r>
                        <a:rPr lang="en" sz="1000" b="1">
                          <a:latin typeface="Calibri"/>
                          <a:ea typeface="Calibri"/>
                          <a:cs typeface="Calibri"/>
                          <a:sym typeface="Calibri"/>
                        </a:rPr>
                        <a:t>Description</a:t>
                      </a:r>
                      <a:endParaRPr sz="1000" b="1">
                        <a:latin typeface="Calibri"/>
                        <a:ea typeface="Calibri"/>
                        <a:cs typeface="Calibri"/>
                        <a:sym typeface="Calibri"/>
                      </a:endParaRPr>
                    </a:p>
                  </a:txBody>
                  <a:tcPr marL="63500" marR="63500" marT="63500" marB="63500">
                    <a:solidFill>
                      <a:srgbClr val="CCCCCC"/>
                    </a:solidFill>
                  </a:tcPr>
                </a:tc>
                <a:tc>
                  <a:txBody>
                    <a:bodyPr/>
                    <a:lstStyle/>
                    <a:p>
                      <a:pPr marL="0" lvl="0" indent="0" algn="ctr" rtl="0">
                        <a:spcBef>
                          <a:spcPts val="0"/>
                        </a:spcBef>
                        <a:spcAft>
                          <a:spcPts val="0"/>
                        </a:spcAft>
                        <a:buNone/>
                      </a:pPr>
                      <a:r>
                        <a:rPr lang="en" sz="1000" b="1">
                          <a:latin typeface="Calibri"/>
                          <a:ea typeface="Calibri"/>
                          <a:cs typeface="Calibri"/>
                          <a:sym typeface="Calibri"/>
                        </a:rPr>
                        <a:t>Pathways to Identification</a:t>
                      </a:r>
                      <a:endParaRPr sz="1000" b="1">
                        <a:latin typeface="Calibri"/>
                        <a:ea typeface="Calibri"/>
                        <a:cs typeface="Calibri"/>
                        <a:sym typeface="Calibri"/>
                      </a:endParaRPr>
                    </a:p>
                  </a:txBody>
                  <a:tcPr marL="63500" marR="63500" marT="63500" marB="63500">
                    <a:solidFill>
                      <a:srgbClr val="CCCCCC"/>
                    </a:solidFill>
                  </a:tcPr>
                </a:tc>
                <a:extLst>
                  <a:ext uri="{0D108BD9-81ED-4DB2-BD59-A6C34878D82A}">
                    <a16:rowId xmlns:a16="http://schemas.microsoft.com/office/drawing/2014/main" val="10000"/>
                  </a:ext>
                </a:extLst>
              </a:tr>
              <a:tr h="718550">
                <a:tc>
                  <a:txBody>
                    <a:bodyPr/>
                    <a:lstStyle/>
                    <a:p>
                      <a:pPr marL="0" lvl="0" indent="0" algn="ctr" rtl="0">
                        <a:spcBef>
                          <a:spcPts val="0"/>
                        </a:spcBef>
                        <a:spcAft>
                          <a:spcPts val="0"/>
                        </a:spcAft>
                        <a:buNone/>
                      </a:pPr>
                      <a:r>
                        <a:rPr lang="en" sz="1000" b="1">
                          <a:latin typeface="Calibri"/>
                          <a:ea typeface="Calibri"/>
                          <a:cs typeface="Calibri"/>
                          <a:sym typeface="Calibri"/>
                        </a:rPr>
                        <a:t>Academically </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Intellectually Gifted</a:t>
                      </a:r>
                      <a:r>
                        <a:rPr lang="en" sz="1000">
                          <a:latin typeface="Calibri"/>
                          <a:ea typeface="Calibri"/>
                          <a:cs typeface="Calibri"/>
                          <a:sym typeface="Calibri"/>
                        </a:rPr>
                        <a:t> </a:t>
                      </a:r>
                      <a:endParaRPr sz="1000">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(AI)</a:t>
                      </a:r>
                      <a:endParaRPr sz="100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sz="1000">
                          <a:latin typeface="Calibri"/>
                          <a:ea typeface="Calibri"/>
                          <a:cs typeface="Calibri"/>
                          <a:sym typeface="Calibri"/>
                        </a:rPr>
                        <a:t>Student demonstrates high intellectual capacity and high academic performance. </a:t>
                      </a:r>
                      <a:endParaRPr sz="1000">
                        <a:latin typeface="Calibri"/>
                        <a:ea typeface="Calibri"/>
                        <a:cs typeface="Calibri"/>
                        <a:sym typeface="Calibri"/>
                      </a:endParaRPr>
                    </a:p>
                  </a:txBody>
                  <a:tcPr marL="63500" marR="63500" marT="63500" marB="63500"/>
                </a:tc>
                <a:tc>
                  <a:txBody>
                    <a:bodyPr/>
                    <a:lstStyle/>
                    <a:p>
                      <a:pPr marL="457200" lvl="0" indent="-292100" algn="l" rtl="0">
                        <a:spcBef>
                          <a:spcPts val="0"/>
                        </a:spcBef>
                        <a:spcAft>
                          <a:spcPts val="0"/>
                        </a:spcAft>
                        <a:buSzPts val="1000"/>
                        <a:buFont typeface="Calibri"/>
                        <a:buChar char="●"/>
                      </a:pPr>
                      <a:r>
                        <a:rPr lang="en" sz="1000">
                          <a:latin typeface="Calibri"/>
                          <a:ea typeface="Calibri"/>
                          <a:cs typeface="Calibri"/>
                          <a:sym typeface="Calibri"/>
                        </a:rPr>
                        <a:t>Student accumulates a minimum of 12 points through… </a:t>
                      </a:r>
                      <a:endParaRPr sz="1000">
                        <a:latin typeface="Calibri"/>
                        <a:ea typeface="Calibri"/>
                        <a:cs typeface="Calibri"/>
                        <a:sym typeface="Calibri"/>
                      </a:endParaRPr>
                    </a:p>
                    <a:p>
                      <a:pPr marL="914400" lvl="1" indent="-292100" algn="l" rtl="0">
                        <a:spcBef>
                          <a:spcPts val="0"/>
                        </a:spcBef>
                        <a:spcAft>
                          <a:spcPts val="0"/>
                        </a:spcAft>
                        <a:buSzPts val="1000"/>
                        <a:buFont typeface="Calibri"/>
                        <a:buChar char="○"/>
                      </a:pPr>
                      <a:r>
                        <a:rPr lang="en" sz="1000">
                          <a:latin typeface="Calibri"/>
                          <a:ea typeface="Calibri"/>
                          <a:cs typeface="Calibri"/>
                          <a:sym typeface="Calibri"/>
                        </a:rPr>
                        <a:t>Aptitude;</a:t>
                      </a:r>
                      <a:endParaRPr sz="1000">
                        <a:latin typeface="Calibri"/>
                        <a:ea typeface="Calibri"/>
                        <a:cs typeface="Calibri"/>
                        <a:sym typeface="Calibri"/>
                      </a:endParaRPr>
                    </a:p>
                    <a:p>
                      <a:pPr marL="914400" lvl="1" indent="-292100" algn="l" rtl="0">
                        <a:spcBef>
                          <a:spcPts val="0"/>
                        </a:spcBef>
                        <a:spcAft>
                          <a:spcPts val="0"/>
                        </a:spcAft>
                        <a:buSzPts val="1000"/>
                        <a:buFont typeface="Calibri"/>
                        <a:buChar char="○"/>
                      </a:pPr>
                      <a:r>
                        <a:rPr lang="en" sz="1000">
                          <a:latin typeface="Calibri"/>
                          <a:ea typeface="Calibri"/>
                          <a:cs typeface="Calibri"/>
                          <a:sym typeface="Calibri"/>
                        </a:rPr>
                        <a:t>Aptitude and achievement; or</a:t>
                      </a:r>
                      <a:endParaRPr sz="1000">
                        <a:latin typeface="Calibri"/>
                        <a:ea typeface="Calibri"/>
                        <a:cs typeface="Calibri"/>
                        <a:sym typeface="Calibri"/>
                      </a:endParaRPr>
                    </a:p>
                    <a:p>
                      <a:pPr marL="914400" lvl="1" indent="-292100" algn="l" rtl="0">
                        <a:spcBef>
                          <a:spcPts val="0"/>
                        </a:spcBef>
                        <a:spcAft>
                          <a:spcPts val="0"/>
                        </a:spcAft>
                        <a:buSzPts val="1000"/>
                        <a:buFont typeface="Calibri"/>
                        <a:buChar char="○"/>
                      </a:pPr>
                      <a:r>
                        <a:rPr lang="en" sz="1000">
                          <a:latin typeface="Calibri"/>
                          <a:ea typeface="Calibri"/>
                          <a:cs typeface="Calibri"/>
                          <a:sym typeface="Calibri"/>
                        </a:rPr>
                        <a:t>Aptitude and informal assessments</a:t>
                      </a:r>
                      <a:endParaRPr sz="100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625625">
                <a:tc>
                  <a:txBody>
                    <a:bodyPr/>
                    <a:lstStyle/>
                    <a:p>
                      <a:pPr marL="0" lvl="0" indent="0" algn="ctr" rtl="0">
                        <a:spcBef>
                          <a:spcPts val="0"/>
                        </a:spcBef>
                        <a:spcAft>
                          <a:spcPts val="0"/>
                        </a:spcAft>
                        <a:buNone/>
                      </a:pPr>
                      <a:r>
                        <a:rPr lang="en" sz="1000" b="1">
                          <a:latin typeface="Calibri"/>
                          <a:ea typeface="Calibri"/>
                          <a:cs typeface="Calibri"/>
                          <a:sym typeface="Calibri"/>
                        </a:rPr>
                        <a:t>Intellectually Gifted </a:t>
                      </a:r>
                      <a:endParaRPr sz="1000" b="1">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(IG)</a:t>
                      </a:r>
                      <a:endParaRPr sz="1000">
                        <a:latin typeface="Calibri"/>
                        <a:ea typeface="Calibri"/>
                        <a:cs typeface="Calibri"/>
                        <a:sym typeface="Calibri"/>
                      </a:endParaRPr>
                    </a:p>
                  </a:txBody>
                  <a:tcPr marL="63500" marR="63500" marT="63500" marB="63500"/>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Student demonstrates high intellectual capacity but has not yet demonstrated high academic performance. </a:t>
                      </a:r>
                      <a:endParaRPr sz="1000">
                        <a:latin typeface="Calibri"/>
                        <a:ea typeface="Calibri"/>
                        <a:cs typeface="Calibri"/>
                        <a:sym typeface="Calibri"/>
                      </a:endParaRPr>
                    </a:p>
                  </a:txBody>
                  <a:tcPr marL="63500" marR="63500" marT="63500" marB="63500"/>
                </a:tc>
                <a:tc>
                  <a:txBody>
                    <a:bodyPr/>
                    <a:lstStyle/>
                    <a:p>
                      <a:pPr marL="457200" lvl="0" indent="-292100" algn="l" rtl="0">
                        <a:lnSpc>
                          <a:spcPct val="115000"/>
                        </a:lnSpc>
                        <a:spcBef>
                          <a:spcPts val="0"/>
                        </a:spcBef>
                        <a:spcAft>
                          <a:spcPts val="0"/>
                        </a:spcAft>
                        <a:buSzPts val="1000"/>
                        <a:buFont typeface="Calibri"/>
                        <a:buChar char="●"/>
                      </a:pPr>
                      <a:r>
                        <a:rPr lang="en" sz="1000">
                          <a:latin typeface="Calibri"/>
                          <a:ea typeface="Calibri"/>
                          <a:cs typeface="Calibri"/>
                          <a:sym typeface="Calibri"/>
                        </a:rPr>
                        <a:t>Student accumulates 6 points through aptitude but does not identify as gifted in any other capacity after aptitude, achievement, and informal assessment opportunities.</a:t>
                      </a:r>
                      <a:endParaRPr sz="100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792875">
                <a:tc>
                  <a:txBody>
                    <a:bodyPr/>
                    <a:lstStyle/>
                    <a:p>
                      <a:pPr marL="0" lvl="0" indent="0" algn="ctr" rtl="0">
                        <a:spcBef>
                          <a:spcPts val="0"/>
                        </a:spcBef>
                        <a:spcAft>
                          <a:spcPts val="0"/>
                        </a:spcAft>
                        <a:buNone/>
                      </a:pP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Academically Gifted </a:t>
                      </a:r>
                      <a:endParaRPr sz="1000" b="1">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(AG)</a:t>
                      </a:r>
                      <a:endParaRPr sz="1000">
                        <a:latin typeface="Calibri"/>
                        <a:ea typeface="Calibri"/>
                        <a:cs typeface="Calibri"/>
                        <a:sym typeface="Calibri"/>
                      </a:endParaRPr>
                    </a:p>
                  </a:txBody>
                  <a:tcPr marL="63500" marR="63500" marT="63500" marB="63500"/>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Student exhibits high performance capability in reading and math and possesses a strong capacity for learning.</a:t>
                      </a:r>
                      <a:endParaRPr sz="1000">
                        <a:latin typeface="Calibri"/>
                        <a:ea typeface="Calibri"/>
                        <a:cs typeface="Calibri"/>
                        <a:sym typeface="Calibri"/>
                      </a:endParaRPr>
                    </a:p>
                  </a:txBody>
                  <a:tcPr marL="63500" marR="63500" marT="63500" marB="63500"/>
                </a:tc>
                <a:tc>
                  <a:txBody>
                    <a:bodyPr/>
                    <a:lstStyle/>
                    <a:p>
                      <a:pPr marL="457200" lvl="0" indent="-292100" algn="l" rtl="0">
                        <a:lnSpc>
                          <a:spcPct val="115000"/>
                        </a:lnSpc>
                        <a:spcBef>
                          <a:spcPts val="0"/>
                        </a:spcBef>
                        <a:spcAft>
                          <a:spcPts val="0"/>
                        </a:spcAft>
                        <a:buSzPts val="1000"/>
                        <a:buFont typeface="Calibri"/>
                        <a:buChar char="●"/>
                      </a:pPr>
                      <a:r>
                        <a:rPr lang="en" sz="1000">
                          <a:latin typeface="Calibri"/>
                          <a:ea typeface="Calibri"/>
                          <a:cs typeface="Calibri"/>
                          <a:sym typeface="Calibri"/>
                        </a:rPr>
                        <a:t>Student accumulates a minimum of 12 points through…</a:t>
                      </a:r>
                      <a:endParaRPr sz="1000">
                        <a:latin typeface="Calibri"/>
                        <a:ea typeface="Calibri"/>
                        <a:cs typeface="Calibri"/>
                        <a:sym typeface="Calibri"/>
                      </a:endParaRPr>
                    </a:p>
                    <a:p>
                      <a:pPr marL="914400" lvl="1" indent="-292100" algn="l" rtl="0">
                        <a:lnSpc>
                          <a:spcPct val="115000"/>
                        </a:lnSpc>
                        <a:spcBef>
                          <a:spcPts val="0"/>
                        </a:spcBef>
                        <a:spcAft>
                          <a:spcPts val="0"/>
                        </a:spcAft>
                        <a:buSzPts val="1000"/>
                        <a:buFont typeface="Calibri"/>
                        <a:buChar char="○"/>
                      </a:pPr>
                      <a:r>
                        <a:rPr lang="en" sz="1000">
                          <a:latin typeface="Calibri"/>
                          <a:ea typeface="Calibri"/>
                          <a:cs typeface="Calibri"/>
                          <a:sym typeface="Calibri"/>
                        </a:rPr>
                        <a:t>Aptitude, achievement, and informal assessments; or</a:t>
                      </a:r>
                      <a:endParaRPr sz="1000">
                        <a:latin typeface="Calibri"/>
                        <a:ea typeface="Calibri"/>
                        <a:cs typeface="Calibri"/>
                        <a:sym typeface="Calibri"/>
                      </a:endParaRPr>
                    </a:p>
                    <a:p>
                      <a:pPr marL="914400" lvl="1" indent="-292100" algn="l" rtl="0">
                        <a:lnSpc>
                          <a:spcPct val="115000"/>
                        </a:lnSpc>
                        <a:spcBef>
                          <a:spcPts val="0"/>
                        </a:spcBef>
                        <a:spcAft>
                          <a:spcPts val="0"/>
                        </a:spcAft>
                        <a:buSzPts val="1000"/>
                        <a:buFont typeface="Calibri"/>
                        <a:buChar char="○"/>
                      </a:pPr>
                      <a:r>
                        <a:rPr lang="en" sz="1000">
                          <a:latin typeface="Calibri"/>
                          <a:ea typeface="Calibri"/>
                          <a:cs typeface="Calibri"/>
                          <a:sym typeface="Calibri"/>
                        </a:rPr>
                        <a:t>Achievement and informal assessments</a:t>
                      </a:r>
                      <a:endParaRPr sz="100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 sz="1000">
                          <a:latin typeface="Calibri"/>
                          <a:ea typeface="Calibri"/>
                          <a:cs typeface="Calibri"/>
                          <a:sym typeface="Calibri"/>
                        </a:rPr>
                        <a:t>Student earns minimum number of required points on the CMS Portfolio Scoring Matrix.</a:t>
                      </a:r>
                      <a:endParaRPr sz="100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718550">
                <a:tc>
                  <a:txBody>
                    <a:bodyPr/>
                    <a:lstStyle/>
                    <a:p>
                      <a:pPr marL="0" lvl="0" indent="0" algn="ctr" rtl="0">
                        <a:spcBef>
                          <a:spcPts val="0"/>
                        </a:spcBef>
                        <a:spcAft>
                          <a:spcPts val="0"/>
                        </a:spcAft>
                        <a:buNone/>
                      </a:pPr>
                      <a:r>
                        <a:rPr lang="en" sz="1000" b="1">
                          <a:latin typeface="Calibri"/>
                          <a:ea typeface="Calibri"/>
                          <a:cs typeface="Calibri"/>
                          <a:sym typeface="Calibri"/>
                        </a:rPr>
                        <a:t>Academically Gifted</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 Reading </a:t>
                      </a:r>
                      <a:endParaRPr sz="1000" b="1">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(AR)</a:t>
                      </a:r>
                      <a:endParaRPr sz="1000">
                        <a:latin typeface="Calibri"/>
                        <a:ea typeface="Calibri"/>
                        <a:cs typeface="Calibri"/>
                        <a:sym typeface="Calibri"/>
                      </a:endParaRPr>
                    </a:p>
                  </a:txBody>
                  <a:tcPr marL="63500" marR="63500" marT="63500" marB="63500"/>
                </a:tc>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Student demonstrates strength in the area of reading with substantially high levels of accomplishment.</a:t>
                      </a:r>
                      <a:endParaRPr sz="1000">
                        <a:latin typeface="Calibri"/>
                        <a:ea typeface="Calibri"/>
                        <a:cs typeface="Calibri"/>
                        <a:sym typeface="Calibri"/>
                      </a:endParaRPr>
                    </a:p>
                  </a:txBody>
                  <a:tcPr marL="63500" marR="63500" marT="63500" marB="63500"/>
                </a:tc>
                <a:tc>
                  <a:txBody>
                    <a:bodyPr/>
                    <a:lstStyle/>
                    <a:p>
                      <a:pPr marL="457200" lvl="0" indent="-292100" algn="l" rtl="0">
                        <a:lnSpc>
                          <a:spcPct val="115000"/>
                        </a:lnSpc>
                        <a:spcBef>
                          <a:spcPts val="0"/>
                        </a:spcBef>
                        <a:spcAft>
                          <a:spcPts val="0"/>
                        </a:spcAft>
                        <a:buSzPts val="1000"/>
                        <a:buFont typeface="Calibri"/>
                        <a:buChar char="●"/>
                      </a:pPr>
                      <a:r>
                        <a:rPr lang="en" sz="1000">
                          <a:latin typeface="Calibri"/>
                          <a:ea typeface="Calibri"/>
                          <a:cs typeface="Calibri"/>
                          <a:sym typeface="Calibri"/>
                        </a:rPr>
                        <a:t>Student accumulates a minimum of 6 points through the verbal aptitude battery percentile and reading achievement percentile.</a:t>
                      </a:r>
                      <a:endParaRPr sz="1000">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718550">
                <a:tc>
                  <a:txBody>
                    <a:bodyPr/>
                    <a:lstStyle/>
                    <a:p>
                      <a:pPr marL="0" lvl="0" indent="0" algn="ctr" rtl="0">
                        <a:spcBef>
                          <a:spcPts val="0"/>
                        </a:spcBef>
                        <a:spcAft>
                          <a:spcPts val="0"/>
                        </a:spcAft>
                        <a:buNone/>
                      </a:pPr>
                      <a:r>
                        <a:rPr lang="en" sz="1000" b="1">
                          <a:latin typeface="Calibri"/>
                          <a:ea typeface="Calibri"/>
                          <a:cs typeface="Calibri"/>
                          <a:sym typeface="Calibri"/>
                        </a:rPr>
                        <a:t>Academically Gifted </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Math</a:t>
                      </a:r>
                      <a:endParaRPr sz="1000" b="1">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 (AM)</a:t>
                      </a:r>
                      <a:endParaRPr sz="100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sz="1000">
                          <a:latin typeface="Calibri"/>
                          <a:ea typeface="Calibri"/>
                          <a:cs typeface="Calibri"/>
                          <a:sym typeface="Calibri"/>
                        </a:rPr>
                        <a:t>Student demonstrates strength in the area of mathematics with substantially high levels of accomplishment. </a:t>
                      </a:r>
                      <a:endParaRPr sz="1000">
                        <a:latin typeface="Calibri"/>
                        <a:ea typeface="Calibri"/>
                        <a:cs typeface="Calibri"/>
                        <a:sym typeface="Calibri"/>
                      </a:endParaRPr>
                    </a:p>
                  </a:txBody>
                  <a:tcPr marL="63500" marR="63500" marT="63500" marB="63500"/>
                </a:tc>
                <a:tc>
                  <a:txBody>
                    <a:bodyPr/>
                    <a:lstStyle/>
                    <a:p>
                      <a:pPr marL="457200" lvl="0" indent="-292100" algn="l" rtl="0">
                        <a:lnSpc>
                          <a:spcPct val="115000"/>
                        </a:lnSpc>
                        <a:spcBef>
                          <a:spcPts val="0"/>
                        </a:spcBef>
                        <a:spcAft>
                          <a:spcPts val="0"/>
                        </a:spcAft>
                        <a:buSzPts val="1000"/>
                        <a:buFont typeface="Calibri"/>
                        <a:buChar char="●"/>
                      </a:pPr>
                      <a:r>
                        <a:rPr lang="en" sz="1000">
                          <a:solidFill>
                            <a:srgbClr val="000000"/>
                          </a:solidFill>
                          <a:latin typeface="Calibri"/>
                          <a:ea typeface="Calibri"/>
                          <a:cs typeface="Calibri"/>
                          <a:sym typeface="Calibri"/>
                        </a:rPr>
                        <a:t>Student accumulates a minimum of 6 points through the quantitative </a:t>
                      </a:r>
                      <a:r>
                        <a:rPr lang="en" sz="1000" i="1" u="sng">
                          <a:solidFill>
                            <a:srgbClr val="000000"/>
                          </a:solidFill>
                          <a:latin typeface="Calibri"/>
                          <a:ea typeface="Calibri"/>
                          <a:cs typeface="Calibri"/>
                          <a:sym typeface="Calibri"/>
                        </a:rPr>
                        <a:t>or</a:t>
                      </a:r>
                      <a:r>
                        <a:rPr lang="en" sz="1000">
                          <a:solidFill>
                            <a:srgbClr val="000000"/>
                          </a:solidFill>
                          <a:latin typeface="Calibri"/>
                          <a:ea typeface="Calibri"/>
                          <a:cs typeface="Calibri"/>
                          <a:sym typeface="Calibri"/>
                        </a:rPr>
                        <a:t> QN aptitude battery percentile and math achievement percentile.</a:t>
                      </a:r>
                      <a:endParaRPr sz="1000">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ctrTitle"/>
          </p:nvPr>
        </p:nvSpPr>
        <p:spPr>
          <a:xfrm>
            <a:off x="1048725" y="1805775"/>
            <a:ext cx="6596100" cy="241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CMS Gifted Screening Process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51" name="Google Shape;151;p27"/>
          <p:cNvSpPr txBox="1">
            <a:spLocks noGrp="1"/>
          </p:cNvSpPr>
          <p:nvPr>
            <p:ph type="title"/>
          </p:nvPr>
        </p:nvSpPr>
        <p:spPr>
          <a:xfrm>
            <a:off x="869150" y="695050"/>
            <a:ext cx="7405800" cy="65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2nd Grade Gifted Screening </a:t>
            </a:r>
            <a:endParaRPr/>
          </a:p>
        </p:txBody>
      </p:sp>
      <p:sp>
        <p:nvSpPr>
          <p:cNvPr id="152" name="Google Shape;152;p27"/>
          <p:cNvSpPr txBox="1">
            <a:spLocks noGrp="1"/>
          </p:cNvSpPr>
          <p:nvPr>
            <p:ph type="body" idx="1"/>
          </p:nvPr>
        </p:nvSpPr>
        <p:spPr>
          <a:xfrm>
            <a:off x="869100" y="1569750"/>
            <a:ext cx="7405800" cy="3063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Rooted in </a:t>
            </a:r>
            <a:r>
              <a:rPr lang="en" b="1">
                <a:latin typeface="Work Sans"/>
                <a:ea typeface="Work Sans"/>
                <a:cs typeface="Work Sans"/>
                <a:sym typeface="Work Sans"/>
              </a:rPr>
              <a:t>best practices</a:t>
            </a:r>
            <a:r>
              <a:rPr lang="en"/>
              <a:t> for gifted identification</a:t>
            </a:r>
            <a:endParaRPr/>
          </a:p>
          <a:p>
            <a:pPr marL="914400" lvl="1" indent="-355600" algn="l" rtl="0">
              <a:spcBef>
                <a:spcPts val="0"/>
              </a:spcBef>
              <a:spcAft>
                <a:spcPts val="0"/>
              </a:spcAft>
              <a:buSzPts val="2000"/>
              <a:buChar char="□"/>
            </a:pPr>
            <a:r>
              <a:rPr lang="en" b="1">
                <a:solidFill>
                  <a:srgbClr val="000000"/>
                </a:solidFill>
                <a:latin typeface="Work Sans"/>
                <a:ea typeface="Work Sans"/>
                <a:cs typeface="Work Sans"/>
                <a:sym typeface="Work Sans"/>
              </a:rPr>
              <a:t>Universal screening:</a:t>
            </a:r>
            <a:r>
              <a:rPr lang="en">
                <a:solidFill>
                  <a:srgbClr val="000000"/>
                </a:solidFill>
              </a:rPr>
              <a:t> </a:t>
            </a:r>
            <a:r>
              <a:rPr lang="en"/>
              <a:t>Each student receives a </a:t>
            </a:r>
            <a:r>
              <a:rPr lang="en" i="1"/>
              <a:t>minimum of </a:t>
            </a:r>
            <a:r>
              <a:rPr lang="en"/>
              <a:t>2 assessment opportunities</a:t>
            </a:r>
            <a:endParaRPr/>
          </a:p>
          <a:p>
            <a:pPr marL="914400" lvl="1" indent="-355600" algn="l" rtl="0">
              <a:spcBef>
                <a:spcPts val="0"/>
              </a:spcBef>
              <a:spcAft>
                <a:spcPts val="0"/>
              </a:spcAft>
              <a:buSzPts val="2000"/>
              <a:buChar char="□"/>
            </a:pPr>
            <a:r>
              <a:rPr lang="en"/>
              <a:t>Utilizes </a:t>
            </a:r>
            <a:r>
              <a:rPr lang="en" b="1">
                <a:solidFill>
                  <a:srgbClr val="000000"/>
                </a:solidFill>
                <a:latin typeface="Work Sans"/>
                <a:ea typeface="Work Sans"/>
                <a:cs typeface="Work Sans"/>
                <a:sym typeface="Work Sans"/>
              </a:rPr>
              <a:t>multiple criteria</a:t>
            </a:r>
            <a:r>
              <a:rPr lang="en"/>
              <a:t>- </a:t>
            </a:r>
            <a:endParaRPr/>
          </a:p>
          <a:p>
            <a:pPr marL="1371600" lvl="2" indent="-355600" algn="l" rtl="0">
              <a:spcBef>
                <a:spcPts val="0"/>
              </a:spcBef>
              <a:spcAft>
                <a:spcPts val="0"/>
              </a:spcAft>
              <a:buClr>
                <a:srgbClr val="000000"/>
              </a:buClr>
              <a:buSzPts val="2000"/>
              <a:buChar char="□"/>
            </a:pPr>
            <a:r>
              <a:rPr lang="en" b="1">
                <a:solidFill>
                  <a:srgbClr val="39C0BA"/>
                </a:solidFill>
                <a:latin typeface="Work Sans"/>
                <a:ea typeface="Work Sans"/>
                <a:cs typeface="Work Sans"/>
                <a:sym typeface="Work Sans"/>
              </a:rPr>
              <a:t>Formal:</a:t>
            </a:r>
            <a:r>
              <a:rPr lang="en">
                <a:solidFill>
                  <a:srgbClr val="39C0BA"/>
                </a:solidFill>
              </a:rPr>
              <a:t> </a:t>
            </a:r>
            <a:r>
              <a:rPr lang="en">
                <a:solidFill>
                  <a:srgbClr val="000000"/>
                </a:solidFill>
              </a:rPr>
              <a:t>aptitude, achievement</a:t>
            </a:r>
            <a:endParaRPr>
              <a:solidFill>
                <a:srgbClr val="000000"/>
              </a:solidFill>
            </a:endParaRPr>
          </a:p>
          <a:p>
            <a:pPr marL="1371600" lvl="2" indent="-355600" algn="l" rtl="0">
              <a:spcBef>
                <a:spcPts val="0"/>
              </a:spcBef>
              <a:spcAft>
                <a:spcPts val="0"/>
              </a:spcAft>
              <a:buClr>
                <a:srgbClr val="000000"/>
              </a:buClr>
              <a:buSzPts val="2000"/>
              <a:buChar char="□"/>
            </a:pPr>
            <a:r>
              <a:rPr lang="en" b="1">
                <a:solidFill>
                  <a:srgbClr val="39C0BA"/>
                </a:solidFill>
                <a:latin typeface="Work Sans"/>
                <a:ea typeface="Work Sans"/>
                <a:cs typeface="Work Sans"/>
                <a:sym typeface="Work Sans"/>
              </a:rPr>
              <a:t>Informal:</a:t>
            </a:r>
            <a:r>
              <a:rPr lang="en" b="1">
                <a:solidFill>
                  <a:srgbClr val="000000"/>
                </a:solidFill>
                <a:latin typeface="Work Sans"/>
                <a:ea typeface="Work Sans"/>
                <a:cs typeface="Work Sans"/>
                <a:sym typeface="Work Sans"/>
              </a:rPr>
              <a:t> </a:t>
            </a:r>
            <a:r>
              <a:rPr lang="en">
                <a:solidFill>
                  <a:srgbClr val="000000"/>
                </a:solidFill>
              </a:rPr>
              <a:t>rating scales, portfolio</a:t>
            </a:r>
            <a:endParaRPr>
              <a:solidFill>
                <a:srgbClr val="000000"/>
              </a:solidFill>
            </a:endParaRPr>
          </a:p>
          <a:p>
            <a:pPr marL="457200" lvl="0" indent="-355600" algn="l" rtl="0">
              <a:spcBef>
                <a:spcPts val="0"/>
              </a:spcBef>
              <a:spcAft>
                <a:spcPts val="0"/>
              </a:spcAft>
              <a:buClr>
                <a:srgbClr val="000000"/>
              </a:buClr>
              <a:buSzPts val="2000"/>
              <a:buFont typeface="Work Sans"/>
              <a:buChar char="▪"/>
            </a:pPr>
            <a:r>
              <a:rPr lang="en" b="1">
                <a:solidFill>
                  <a:srgbClr val="000000"/>
                </a:solidFill>
                <a:latin typeface="Work Sans"/>
                <a:ea typeface="Work Sans"/>
                <a:cs typeface="Work Sans"/>
                <a:sym typeface="Work Sans"/>
              </a:rPr>
              <a:t>Comprehensive</a:t>
            </a:r>
            <a:endParaRPr b="1">
              <a:solidFill>
                <a:srgbClr val="000000"/>
              </a:solidFill>
              <a:latin typeface="Work Sans"/>
              <a:ea typeface="Work Sans"/>
              <a:cs typeface="Work Sans"/>
              <a:sym typeface="Work Sans"/>
            </a:endParaRPr>
          </a:p>
          <a:p>
            <a:pPr marL="457200" lvl="0" indent="-355600" algn="l" rtl="0">
              <a:spcBef>
                <a:spcPts val="0"/>
              </a:spcBef>
              <a:spcAft>
                <a:spcPts val="0"/>
              </a:spcAft>
              <a:buSzPts val="2000"/>
              <a:buChar char="▪"/>
            </a:pPr>
            <a:r>
              <a:rPr lang="en" b="1">
                <a:latin typeface="Work Sans"/>
                <a:ea typeface="Work Sans"/>
                <a:cs typeface="Work Sans"/>
                <a:sym typeface="Work Sans"/>
              </a:rPr>
              <a:t>Aligned</a:t>
            </a:r>
            <a:r>
              <a:rPr lang="en" b="1">
                <a:solidFill>
                  <a:srgbClr val="39C0BA"/>
                </a:solidFill>
                <a:latin typeface="Work Sans"/>
                <a:ea typeface="Work Sans"/>
                <a:cs typeface="Work Sans"/>
                <a:sym typeface="Work Sans"/>
              </a:rPr>
              <a:t> </a:t>
            </a:r>
            <a:r>
              <a:rPr lang="en"/>
              <a:t>to service model--TD Catalyst Model</a:t>
            </a:r>
            <a:endParaRPr/>
          </a:p>
          <a:p>
            <a:pPr marL="457200" lvl="0" indent="-355600" algn="l" rtl="0">
              <a:spcBef>
                <a:spcPts val="0"/>
              </a:spcBef>
              <a:spcAft>
                <a:spcPts val="0"/>
              </a:spcAft>
              <a:buSzPts val="2000"/>
              <a:buChar char="▪"/>
            </a:pPr>
            <a:r>
              <a:rPr lang="en"/>
              <a:t>Provides </a:t>
            </a:r>
            <a:r>
              <a:rPr lang="en" b="1">
                <a:latin typeface="Work Sans"/>
                <a:ea typeface="Work Sans"/>
                <a:cs typeface="Work Sans"/>
                <a:sym typeface="Work Sans"/>
              </a:rPr>
              <a:t>multiple pathways</a:t>
            </a:r>
            <a:r>
              <a:rPr lang="en"/>
              <a:t> to student identification </a:t>
            </a:r>
            <a:endParaRPr/>
          </a:p>
        </p:txBody>
      </p:sp>
    </p:spTree>
  </p:cSld>
  <p:clrMapOvr>
    <a:masterClrMapping/>
  </p:clrMapOvr>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2015</Words>
  <Application>Microsoft Office PowerPoint</Application>
  <PresentationFormat>On-screen Show (16:9)</PresentationFormat>
  <Paragraphs>453</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Work Sans</vt:lpstr>
      <vt:lpstr>Avenir</vt:lpstr>
      <vt:lpstr>Proxima Nova</vt:lpstr>
      <vt:lpstr>Montserrat</vt:lpstr>
      <vt:lpstr>Quicksand</vt:lpstr>
      <vt:lpstr>Work Sans Light</vt:lpstr>
      <vt:lpstr>Arial</vt:lpstr>
      <vt:lpstr>Calibri</vt:lpstr>
      <vt:lpstr>Jacquenetta template</vt:lpstr>
      <vt:lpstr>Gifted Identification  in CMS  2022-2025 </vt:lpstr>
      <vt:lpstr>Who Are We Learning With?</vt:lpstr>
      <vt:lpstr>Session Goals</vt:lpstr>
      <vt:lpstr>PowerPoint Presentation</vt:lpstr>
      <vt:lpstr>Defining Giftedness</vt:lpstr>
      <vt:lpstr>STATE DEFINITION OF AIG STUDENTS,  ARTICLE 9B (N.C.G.S. § 115C-150.5) </vt:lpstr>
      <vt:lpstr>PowerPoint Presentation</vt:lpstr>
      <vt:lpstr>CMS Gifted Screening Process</vt:lpstr>
      <vt:lpstr>2nd Grade Gifted Screening </vt:lpstr>
      <vt:lpstr>2nd Grade Timeline</vt:lpstr>
      <vt:lpstr>Gifted Rating Scales (GRS)</vt:lpstr>
      <vt:lpstr>Cognitive Abilities Test (CogAT)</vt:lpstr>
      <vt:lpstr>Measure of Academic Progress (MAP)</vt:lpstr>
      <vt:lpstr>Iowa Assessments</vt:lpstr>
      <vt:lpstr>TD Portfolios</vt:lpstr>
      <vt:lpstr>Portfolio Criteria</vt:lpstr>
      <vt:lpstr>Why “77?”</vt:lpstr>
      <vt:lpstr>GRS Gifted Classifications </vt:lpstr>
      <vt:lpstr>CMS 2022-2025 Gifted Identification Rubric</vt:lpstr>
      <vt:lpstr>Rubric Highlights</vt:lpstr>
      <vt:lpstr>PowerPoint Presentation</vt:lpstr>
      <vt:lpstr>Let’s examine some real student scenarios!</vt:lpstr>
      <vt:lpstr> Student A</vt:lpstr>
      <vt:lpstr>PowerPoint Presentation</vt:lpstr>
      <vt:lpstr> Student B</vt:lpstr>
      <vt:lpstr>PowerPoint Presentation</vt:lpstr>
      <vt:lpstr> Student C </vt:lpstr>
      <vt:lpstr>PowerPoint Presentation</vt:lpstr>
      <vt:lpstr> Student D </vt:lpstr>
      <vt:lpstr>PowerPoint Presentation</vt:lpstr>
      <vt:lpstr>Opportunities Beyond 2nd Grade</vt:lpstr>
      <vt:lpstr>Questions?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Identification  in CMS  2022-2025</dc:title>
  <dc:creator>Rosebrook, Brian R.</dc:creator>
  <cp:lastModifiedBy>Rosebrook, Brian R.</cp:lastModifiedBy>
  <cp:revision>1</cp:revision>
  <dcterms:modified xsi:type="dcterms:W3CDTF">2022-09-22T14:57:54Z</dcterms:modified>
</cp:coreProperties>
</file>